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77" r:id="rId2"/>
    <p:sldId id="267" r:id="rId3"/>
    <p:sldId id="289" r:id="rId4"/>
    <p:sldId id="290" r:id="rId5"/>
    <p:sldId id="269" r:id="rId6"/>
    <p:sldId id="284" r:id="rId7"/>
    <p:sldId id="291" r:id="rId8"/>
    <p:sldId id="272" r:id="rId9"/>
    <p:sldId id="268" r:id="rId10"/>
    <p:sldId id="270" r:id="rId11"/>
    <p:sldId id="292" r:id="rId12"/>
    <p:sldId id="293" r:id="rId13"/>
    <p:sldId id="294" r:id="rId14"/>
    <p:sldId id="295" r:id="rId15"/>
    <p:sldId id="296" r:id="rId16"/>
    <p:sldId id="297" r:id="rId17"/>
    <p:sldId id="298" r:id="rId18"/>
    <p:sldId id="299"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4" autoAdjust="0"/>
  </p:normalViewPr>
  <p:slideViewPr>
    <p:cSldViewPr snapToGrid="0">
      <p:cViewPr varScale="1">
        <p:scale>
          <a:sx n="68" d="100"/>
          <a:sy n="68" d="100"/>
        </p:scale>
        <p:origin x="616" y="5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12/3/2017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12/3/2017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12/3/2017</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12/3/2017</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12/3/2017</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12/3/2017</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12/3/2017</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12/3/2017</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12/3/2017</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12/3/2017</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12/3/2017</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12/3/2017</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CAR INSURANCE COLD CALLS</a:t>
            </a:r>
          </a:p>
        </p:txBody>
      </p:sp>
      <p:sp>
        <p:nvSpPr>
          <p:cNvPr id="3" name="Subtitle 2"/>
          <p:cNvSpPr>
            <a:spLocks noGrp="1"/>
          </p:cNvSpPr>
          <p:nvPr>
            <p:ph type="subTitle" idx="1"/>
          </p:nvPr>
        </p:nvSpPr>
        <p:spPr/>
        <p:txBody>
          <a:bodyPr/>
          <a:lstStyle/>
          <a:p>
            <a:pPr algn="ctr"/>
            <a:r>
              <a:rPr lang="en-US" dirty="0"/>
              <a:t>Predicting the important factors which determine cold call success</a:t>
            </a:r>
            <a:endParaRPr lang="en-US" dirty="0">
              <a:solidFill>
                <a:schemeClr val="accent1">
                  <a:lumMod val="75000"/>
                </a:schemeClr>
              </a:solidFill>
            </a:endParaRPr>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388" y="273378"/>
            <a:ext cx="9916212" cy="556182"/>
          </a:xfrm>
        </p:spPr>
        <p:txBody>
          <a:bodyPr/>
          <a:lstStyle/>
          <a:p>
            <a:pPr algn="ctr"/>
            <a:r>
              <a:rPr lang="en-US" dirty="0">
                <a:effectLst/>
              </a:rPr>
              <a:t>ROC CURVES</a:t>
            </a:r>
            <a:endParaRPr lang="en-US" dirty="0"/>
          </a:p>
        </p:txBody>
      </p:sp>
      <p:sp>
        <p:nvSpPr>
          <p:cNvPr id="3" name="Content Placeholder 2"/>
          <p:cNvSpPr>
            <a:spLocks noGrp="1"/>
          </p:cNvSpPr>
          <p:nvPr>
            <p:ph sz="half" idx="1"/>
          </p:nvPr>
        </p:nvSpPr>
        <p:spPr>
          <a:xfrm>
            <a:off x="980388" y="1018095"/>
            <a:ext cx="5039412" cy="4925505"/>
          </a:xfrm>
        </p:spPr>
        <p:txBody>
          <a:bodyPr>
            <a:normAutofit/>
          </a:bodyPr>
          <a:lstStyle/>
          <a:p>
            <a:pPr marL="45720" indent="0">
              <a:buNone/>
            </a:pPr>
            <a:endParaRPr lang="en-US" dirty="0"/>
          </a:p>
          <a:p>
            <a:pPr marL="45720" indent="0" algn="just">
              <a:buNone/>
            </a:pPr>
            <a:r>
              <a:rPr lang="en-US" dirty="0"/>
              <a:t>	Another important visual model validation technique is the Receiver Operating Characteristic(ROC) Curves, which plots the true positive rate and the false positive rates. The curve is a good validator of the models and helps us determine whether our model works best. When the AOC( Area Under Curve) is maximum and when its towards the upper left then the model works best. The ROC has all the models plotted and Gradient Boosting(</a:t>
            </a:r>
            <a:r>
              <a:rPr lang="en-US" dirty="0" err="1"/>
              <a:t>XGBoost</a:t>
            </a:r>
            <a:r>
              <a:rPr lang="en-US" dirty="0"/>
              <a:t>) and Random Forest towards the upper left showing that those predictor models are the best.</a:t>
            </a:r>
          </a:p>
        </p:txBody>
      </p:sp>
      <p:pic>
        <p:nvPicPr>
          <p:cNvPr id="6" name="Picture 5">
            <a:extLst>
              <a:ext uri="{FF2B5EF4-FFF2-40B4-BE49-F238E27FC236}">
                <a16:creationId xmlns:a16="http://schemas.microsoft.com/office/drawing/2014/main" id="{DEDA5AC5-6FFE-4FF8-BE46-034784898063}"/>
              </a:ext>
            </a:extLst>
          </p:cNvPr>
          <p:cNvPicPr>
            <a:picLocks noChangeAspect="1"/>
          </p:cNvPicPr>
          <p:nvPr/>
        </p:nvPicPr>
        <p:blipFill>
          <a:blip r:embed="rId2"/>
          <a:stretch>
            <a:fillRect/>
          </a:stretch>
        </p:blipFill>
        <p:spPr>
          <a:xfrm>
            <a:off x="6019800" y="1018095"/>
            <a:ext cx="5028414" cy="4345758"/>
          </a:xfrm>
          <a:prstGeom prst="rect">
            <a:avLst/>
          </a:prstGeom>
        </p:spPr>
      </p:pic>
    </p:spTree>
    <p:extLst>
      <p:ext uri="{BB962C8B-B14F-4D97-AF65-F5344CB8AC3E}">
        <p14:creationId xmlns:p14="http://schemas.microsoft.com/office/powerpoint/2010/main" val="118143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573" y="188537"/>
            <a:ext cx="9601200" cy="895546"/>
          </a:xfrm>
        </p:spPr>
        <p:txBody>
          <a:bodyPr>
            <a:normAutofit fontScale="90000"/>
          </a:bodyPr>
          <a:lstStyle/>
          <a:p>
            <a:r>
              <a:rPr lang="en-US" dirty="0">
                <a:effectLst/>
              </a:rPr>
              <a:t>FEATURE ENGINEERING/ FEATURE EXTRACTION</a:t>
            </a:r>
            <a:br>
              <a:rPr lang="en-US" dirty="0">
                <a:effectLst/>
              </a:rPr>
            </a:br>
            <a:endParaRPr lang="en-US" dirty="0"/>
          </a:p>
        </p:txBody>
      </p:sp>
      <p:sp>
        <p:nvSpPr>
          <p:cNvPr id="3" name="Content Placeholder 2">
            <a:extLst>
              <a:ext uri="{FF2B5EF4-FFF2-40B4-BE49-F238E27FC236}">
                <a16:creationId xmlns:a16="http://schemas.microsoft.com/office/drawing/2014/main" id="{1D6C7AC2-4380-4D81-92E6-C78519A92D68}"/>
              </a:ext>
            </a:extLst>
          </p:cNvPr>
          <p:cNvSpPr>
            <a:spLocks noGrp="1"/>
          </p:cNvSpPr>
          <p:nvPr>
            <p:ph idx="1"/>
          </p:nvPr>
        </p:nvSpPr>
        <p:spPr>
          <a:xfrm>
            <a:off x="531829" y="999242"/>
            <a:ext cx="7471528" cy="5019773"/>
          </a:xfrm>
        </p:spPr>
        <p:txBody>
          <a:bodyPr/>
          <a:lstStyle/>
          <a:p>
            <a:r>
              <a:rPr lang="en-US" dirty="0"/>
              <a:t>Feature Engineering is an essential element to a Machine Learning Problem. Picking a feature from a set of attribute determines how well the algorithm will work in making predictions, so this part is a crucial one. In our problem there are a list of continuous variables like Age and Balance and they need to be binned. The Age and Balance continuous variables are bucketed using quartile cut function into 5 segments.</a:t>
            </a:r>
          </a:p>
          <a:p>
            <a:r>
              <a:rPr lang="en-US" dirty="0"/>
              <a:t>There seems to be a unique problem with respect to the </a:t>
            </a:r>
            <a:r>
              <a:rPr lang="en-US" dirty="0" err="1"/>
              <a:t>CallStart</a:t>
            </a:r>
            <a:r>
              <a:rPr lang="en-US" dirty="0"/>
              <a:t> and </a:t>
            </a:r>
            <a:r>
              <a:rPr lang="en-US" dirty="0" err="1"/>
              <a:t>CallEnd</a:t>
            </a:r>
            <a:r>
              <a:rPr lang="en-US" dirty="0"/>
              <a:t> attributes and are recorded as object variables which can be computed easily using the datetime function, so converting it to datetime function and subtracting them arrives at the actual </a:t>
            </a:r>
            <a:r>
              <a:rPr lang="en-US" dirty="0" err="1"/>
              <a:t>CallTime</a:t>
            </a:r>
            <a:r>
              <a:rPr lang="en-US" dirty="0"/>
              <a:t> which can be further binned as above.</a:t>
            </a:r>
          </a:p>
          <a:p>
            <a:r>
              <a:rPr lang="en-US" dirty="0"/>
              <a:t>Categorical variables can also participate in model building provided that they get their dummy values in order to be included. Well, we would have more columns included to our dataframe by this procedure.</a:t>
            </a:r>
          </a:p>
        </p:txBody>
      </p:sp>
      <p:pic>
        <p:nvPicPr>
          <p:cNvPr id="4" name="Picture 3">
            <a:extLst>
              <a:ext uri="{FF2B5EF4-FFF2-40B4-BE49-F238E27FC236}">
                <a16:creationId xmlns:a16="http://schemas.microsoft.com/office/drawing/2014/main" id="{10AB9620-2608-4067-B43C-D6257625B37C}"/>
              </a:ext>
            </a:extLst>
          </p:cNvPr>
          <p:cNvPicPr>
            <a:picLocks noChangeAspect="1"/>
          </p:cNvPicPr>
          <p:nvPr/>
        </p:nvPicPr>
        <p:blipFill>
          <a:blip r:embed="rId2"/>
          <a:stretch>
            <a:fillRect/>
          </a:stretch>
        </p:blipFill>
        <p:spPr>
          <a:xfrm>
            <a:off x="8003357" y="999242"/>
            <a:ext cx="3129699" cy="4232633"/>
          </a:xfrm>
          <a:prstGeom prst="rect">
            <a:avLst/>
          </a:prstGeom>
        </p:spPr>
      </p:pic>
    </p:spTree>
    <p:extLst>
      <p:ext uri="{BB962C8B-B14F-4D97-AF65-F5344CB8AC3E}">
        <p14:creationId xmlns:p14="http://schemas.microsoft.com/office/powerpoint/2010/main" val="109069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9601200" cy="542827"/>
          </a:xfrm>
        </p:spPr>
        <p:txBody>
          <a:bodyPr/>
          <a:lstStyle/>
          <a:p>
            <a:r>
              <a:rPr lang="en-US" dirty="0">
                <a:effectLst/>
              </a:rPr>
              <a:t>PREDICTIVE MODEL BUILDING AND VALIDATION</a:t>
            </a:r>
          </a:p>
        </p:txBody>
      </p:sp>
      <p:sp>
        <p:nvSpPr>
          <p:cNvPr id="3" name="Content Placeholder 2"/>
          <p:cNvSpPr>
            <a:spLocks noGrp="1"/>
          </p:cNvSpPr>
          <p:nvPr>
            <p:ph idx="1"/>
          </p:nvPr>
        </p:nvSpPr>
        <p:spPr>
          <a:xfrm>
            <a:off x="1295400" y="1168924"/>
            <a:ext cx="9601200" cy="4774676"/>
          </a:xfrm>
        </p:spPr>
        <p:txBody>
          <a:bodyPr>
            <a:normAutofit lnSpcReduction="10000"/>
          </a:bodyPr>
          <a:lstStyle/>
          <a:p>
            <a:pPr marL="45720" indent="0">
              <a:buNone/>
            </a:pPr>
            <a:r>
              <a:rPr lang="en-US" dirty="0"/>
              <a:t>Predictive Models are built to correctly classify the unknown label inputs, the models are trained using the labeled outputs so that it can learn from them and correctly classify the non labeled items. There are a lot of Classification Predictor Algorithms incorporated into Sklearn and in our case we have utilized most of the classification algorithms related to our problem. Our Classifiers include</a:t>
            </a:r>
          </a:p>
          <a:p>
            <a:r>
              <a:rPr lang="en-US" dirty="0" err="1"/>
              <a:t>kNN</a:t>
            </a:r>
            <a:endParaRPr lang="en-US" dirty="0"/>
          </a:p>
          <a:p>
            <a:r>
              <a:rPr lang="en-US" dirty="0"/>
              <a:t>Logistic Regression</a:t>
            </a:r>
          </a:p>
          <a:p>
            <a:r>
              <a:rPr lang="en-US" dirty="0"/>
              <a:t>SVM</a:t>
            </a:r>
          </a:p>
          <a:p>
            <a:r>
              <a:rPr lang="en-US" dirty="0"/>
              <a:t>Decision Tree</a:t>
            </a:r>
          </a:p>
          <a:p>
            <a:r>
              <a:rPr lang="en-US" dirty="0"/>
              <a:t>Random Forest</a:t>
            </a:r>
          </a:p>
          <a:p>
            <a:r>
              <a:rPr lang="en-US" dirty="0" err="1"/>
              <a:t>AdaBoost</a:t>
            </a:r>
            <a:endParaRPr lang="en-US" dirty="0"/>
          </a:p>
          <a:p>
            <a:r>
              <a:rPr lang="en-US" dirty="0" err="1"/>
              <a:t>XGBoost</a:t>
            </a:r>
            <a:endParaRPr lang="en-US" dirty="0"/>
          </a:p>
          <a:p>
            <a:pPr algn="just"/>
            <a:endParaRPr lang="en-US" dirty="0"/>
          </a:p>
        </p:txBody>
      </p:sp>
    </p:spTree>
    <p:extLst>
      <p:ext uri="{BB962C8B-B14F-4D97-AF65-F5344CB8AC3E}">
        <p14:creationId xmlns:p14="http://schemas.microsoft.com/office/powerpoint/2010/main" val="423739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60256"/>
            <a:ext cx="9601200" cy="631596"/>
          </a:xfrm>
        </p:spPr>
        <p:txBody>
          <a:bodyPr>
            <a:normAutofit/>
          </a:bodyPr>
          <a:lstStyle/>
          <a:p>
            <a:r>
              <a:rPr lang="en-US" dirty="0">
                <a:effectLst/>
              </a:rPr>
              <a:t>MODEL VALIDATION</a:t>
            </a:r>
          </a:p>
        </p:txBody>
      </p:sp>
      <p:sp>
        <p:nvSpPr>
          <p:cNvPr id="3" name="Content Placeholder 2"/>
          <p:cNvSpPr>
            <a:spLocks noGrp="1"/>
          </p:cNvSpPr>
          <p:nvPr>
            <p:ph sz="half" idx="1"/>
          </p:nvPr>
        </p:nvSpPr>
        <p:spPr>
          <a:xfrm>
            <a:off x="1295400" y="904973"/>
            <a:ext cx="2927808" cy="5038627"/>
          </a:xfrm>
        </p:spPr>
        <p:txBody>
          <a:bodyPr>
            <a:normAutofit/>
          </a:bodyPr>
          <a:lstStyle/>
          <a:p>
            <a:pPr marL="45720" indent="0">
              <a:buNone/>
            </a:pPr>
            <a:r>
              <a:rPr lang="en-US" dirty="0"/>
              <a:t>	Validating our models built is a key component which helps in determining the model's predictive power. Starting from the most common accuracy score, cross validation score to classification report(precision, recall, f1-score,support), ROC curves and Confusion matrix , the models have gone through extensive validation to choose the best predictor.</a:t>
            </a:r>
          </a:p>
          <a:p>
            <a:pPr algn="just"/>
            <a:endParaRPr lang="en-US" dirty="0"/>
          </a:p>
        </p:txBody>
      </p:sp>
      <p:sp>
        <p:nvSpPr>
          <p:cNvPr id="4" name="Content Placeholder 3">
            <a:extLst>
              <a:ext uri="{FF2B5EF4-FFF2-40B4-BE49-F238E27FC236}">
                <a16:creationId xmlns:a16="http://schemas.microsoft.com/office/drawing/2014/main" id="{2D8CC046-E81A-4770-90BD-A512BC72173F}"/>
              </a:ext>
            </a:extLst>
          </p:cNvPr>
          <p:cNvSpPr>
            <a:spLocks noGrp="1"/>
          </p:cNvSpPr>
          <p:nvPr>
            <p:ph sz="half" idx="2"/>
          </p:nvPr>
        </p:nvSpPr>
        <p:spPr>
          <a:xfrm>
            <a:off x="4154863" y="810707"/>
            <a:ext cx="6883926" cy="1583701"/>
          </a:xfrm>
        </p:spPr>
        <p:txBody>
          <a:bodyPr/>
          <a:lstStyle/>
          <a:p>
            <a:pPr marL="45720" indent="0">
              <a:buNone/>
            </a:pPr>
            <a:r>
              <a:rPr lang="en-US" b="1" dirty="0"/>
              <a:t>BEST MODEL</a:t>
            </a:r>
            <a:endParaRPr lang="en-US" dirty="0"/>
          </a:p>
          <a:p>
            <a:pPr marL="45720" indent="0">
              <a:buNone/>
            </a:pPr>
            <a:r>
              <a:rPr lang="en-US" dirty="0"/>
              <a:t>The best model is a tie between </a:t>
            </a:r>
            <a:r>
              <a:rPr lang="en-US" b="1" dirty="0"/>
              <a:t>Random Forest</a:t>
            </a:r>
            <a:r>
              <a:rPr lang="en-US" dirty="0"/>
              <a:t> and </a:t>
            </a:r>
            <a:r>
              <a:rPr lang="en-US" b="1" dirty="0" err="1"/>
              <a:t>XGBoost</a:t>
            </a:r>
            <a:r>
              <a:rPr lang="en-US" dirty="0"/>
              <a:t> both doing their part well with good accuracy scores, less false positives and true negatives.</a:t>
            </a:r>
          </a:p>
          <a:p>
            <a:endParaRPr lang="en-US" dirty="0"/>
          </a:p>
        </p:txBody>
      </p:sp>
      <p:pic>
        <p:nvPicPr>
          <p:cNvPr id="5" name="Picture 4">
            <a:extLst>
              <a:ext uri="{FF2B5EF4-FFF2-40B4-BE49-F238E27FC236}">
                <a16:creationId xmlns:a16="http://schemas.microsoft.com/office/drawing/2014/main" id="{49206F2A-5986-4F1E-A479-8974CFBFDE3A}"/>
              </a:ext>
            </a:extLst>
          </p:cNvPr>
          <p:cNvPicPr>
            <a:picLocks noChangeAspect="1"/>
          </p:cNvPicPr>
          <p:nvPr/>
        </p:nvPicPr>
        <p:blipFill>
          <a:blip r:embed="rId2"/>
          <a:stretch>
            <a:fillRect/>
          </a:stretch>
        </p:blipFill>
        <p:spPr>
          <a:xfrm>
            <a:off x="4289196" y="2266410"/>
            <a:ext cx="6749593" cy="3805188"/>
          </a:xfrm>
          <a:prstGeom prst="rect">
            <a:avLst/>
          </a:prstGeom>
        </p:spPr>
      </p:pic>
    </p:spTree>
    <p:extLst>
      <p:ext uri="{BB962C8B-B14F-4D97-AF65-F5344CB8AC3E}">
        <p14:creationId xmlns:p14="http://schemas.microsoft.com/office/powerpoint/2010/main" val="218707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B56D9-BF1F-41D5-95A3-D3B6F3EED97D}"/>
              </a:ext>
            </a:extLst>
          </p:cNvPr>
          <p:cNvSpPr>
            <a:spLocks noGrp="1"/>
          </p:cNvSpPr>
          <p:nvPr>
            <p:ph type="title"/>
          </p:nvPr>
        </p:nvSpPr>
        <p:spPr/>
        <p:txBody>
          <a:bodyPr/>
          <a:lstStyle/>
          <a:p>
            <a:r>
              <a:rPr lang="en-US" dirty="0">
                <a:effectLst/>
              </a:rPr>
              <a:t>FEATURE IMPORTANCES</a:t>
            </a:r>
            <a:endParaRPr lang="en-US" dirty="0"/>
          </a:p>
        </p:txBody>
      </p:sp>
      <p:sp>
        <p:nvSpPr>
          <p:cNvPr id="3" name="Content Placeholder 2">
            <a:extLst>
              <a:ext uri="{FF2B5EF4-FFF2-40B4-BE49-F238E27FC236}">
                <a16:creationId xmlns:a16="http://schemas.microsoft.com/office/drawing/2014/main" id="{0EC6AA22-3306-4EA9-BA8E-8DE779C13FE6}"/>
              </a:ext>
            </a:extLst>
          </p:cNvPr>
          <p:cNvSpPr>
            <a:spLocks noGrp="1"/>
          </p:cNvSpPr>
          <p:nvPr>
            <p:ph idx="1"/>
          </p:nvPr>
        </p:nvSpPr>
        <p:spPr>
          <a:xfrm>
            <a:off x="790302" y="433633"/>
            <a:ext cx="3602590" cy="6146276"/>
          </a:xfrm>
        </p:spPr>
        <p:txBody>
          <a:bodyPr>
            <a:normAutofit/>
          </a:bodyPr>
          <a:lstStyle/>
          <a:p>
            <a:r>
              <a:rPr lang="en-US" dirty="0"/>
              <a:t>Knowing which feature has a major part in determining the output can be very useful and help in working on them to increase the output of the solution. Finding the important features can be very handy when making important decisions and conclusions. The Important feature identification is done by using models such as Logistic Regression and Decision trees. Both of them provide very good clarity in identifying the features. The Graph below shows the most important features determined by the </a:t>
            </a:r>
            <a:r>
              <a:rPr lang="en-US" dirty="0" err="1"/>
              <a:t>ExtraTreesClassifier</a:t>
            </a:r>
            <a:r>
              <a:rPr lang="en-US" dirty="0"/>
              <a:t> and the top 10 features are</a:t>
            </a:r>
          </a:p>
          <a:p>
            <a:endParaRPr lang="en-US" dirty="0"/>
          </a:p>
        </p:txBody>
      </p:sp>
      <p:sp>
        <p:nvSpPr>
          <p:cNvPr id="4" name="Text Placeholder 3">
            <a:extLst>
              <a:ext uri="{FF2B5EF4-FFF2-40B4-BE49-F238E27FC236}">
                <a16:creationId xmlns:a16="http://schemas.microsoft.com/office/drawing/2014/main" id="{B5E2DAFB-7FF5-479F-9222-CE4E53A6E4AE}"/>
              </a:ext>
            </a:extLst>
          </p:cNvPr>
          <p:cNvSpPr>
            <a:spLocks noGrp="1"/>
          </p:cNvSpPr>
          <p:nvPr>
            <p:ph type="body" sz="half" idx="2"/>
          </p:nvPr>
        </p:nvSpPr>
        <p:spPr/>
        <p:txBody>
          <a:bodyPr/>
          <a:lstStyle/>
          <a:p>
            <a:r>
              <a:rPr lang="en-US" dirty="0"/>
              <a:t>Features determining Cold Call Success</a:t>
            </a:r>
          </a:p>
        </p:txBody>
      </p:sp>
      <p:sp>
        <p:nvSpPr>
          <p:cNvPr id="5" name="Content Placeholder 2">
            <a:extLst>
              <a:ext uri="{FF2B5EF4-FFF2-40B4-BE49-F238E27FC236}">
                <a16:creationId xmlns:a16="http://schemas.microsoft.com/office/drawing/2014/main" id="{20A11EBE-5826-4696-AE05-CE33D0155AE6}"/>
              </a:ext>
            </a:extLst>
          </p:cNvPr>
          <p:cNvSpPr txBox="1">
            <a:spLocks/>
          </p:cNvSpPr>
          <p:nvPr/>
        </p:nvSpPr>
        <p:spPr>
          <a:xfrm>
            <a:off x="4524866" y="433633"/>
            <a:ext cx="2810760" cy="6146276"/>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2000" kern="1200">
                <a:solidFill>
                  <a:schemeClr val="tx1"/>
                </a:solidFill>
                <a:latin typeface="+mn-lt"/>
                <a:ea typeface="+mn-ea"/>
                <a:cs typeface="+mn-cs"/>
              </a:defRPr>
            </a:lvl9pPr>
          </a:lstStyle>
          <a:p>
            <a:endParaRPr lang="en-US" dirty="0"/>
          </a:p>
          <a:p>
            <a:r>
              <a:rPr lang="en-US" dirty="0" err="1"/>
              <a:t>CallTime</a:t>
            </a:r>
            <a:endParaRPr lang="en-US" dirty="0"/>
          </a:p>
          <a:p>
            <a:r>
              <a:rPr lang="en-US" dirty="0" err="1"/>
              <a:t>LastContactDay</a:t>
            </a:r>
            <a:endParaRPr lang="en-US" dirty="0"/>
          </a:p>
          <a:p>
            <a:r>
              <a:rPr lang="en-US" dirty="0"/>
              <a:t>Balance</a:t>
            </a:r>
          </a:p>
          <a:p>
            <a:r>
              <a:rPr lang="en-US" dirty="0" err="1"/>
              <a:t>NoofContacts</a:t>
            </a:r>
            <a:endParaRPr lang="en-US" dirty="0"/>
          </a:p>
          <a:p>
            <a:r>
              <a:rPr lang="en-US" dirty="0" err="1"/>
              <a:t>Outcome_success</a:t>
            </a:r>
            <a:endParaRPr lang="en-US" dirty="0"/>
          </a:p>
          <a:p>
            <a:r>
              <a:rPr lang="en-US" dirty="0"/>
              <a:t>Age</a:t>
            </a:r>
          </a:p>
          <a:p>
            <a:r>
              <a:rPr lang="en-US" dirty="0"/>
              <a:t>HHInsurance</a:t>
            </a:r>
          </a:p>
          <a:p>
            <a:r>
              <a:rPr lang="en-US" dirty="0" err="1"/>
              <a:t>Communication_none</a:t>
            </a:r>
            <a:endParaRPr lang="en-US" dirty="0"/>
          </a:p>
          <a:p>
            <a:r>
              <a:rPr lang="en-US" dirty="0" err="1"/>
              <a:t>Dayspassed</a:t>
            </a:r>
            <a:endParaRPr lang="en-US" dirty="0"/>
          </a:p>
          <a:p>
            <a:r>
              <a:rPr lang="en-US" dirty="0" err="1"/>
              <a:t>Outcome_none</a:t>
            </a:r>
            <a:endParaRPr lang="en-US" dirty="0"/>
          </a:p>
          <a:p>
            <a:endParaRPr lang="en-US" dirty="0"/>
          </a:p>
        </p:txBody>
      </p:sp>
    </p:spTree>
    <p:extLst>
      <p:ext uri="{BB962C8B-B14F-4D97-AF65-F5344CB8AC3E}">
        <p14:creationId xmlns:p14="http://schemas.microsoft.com/office/powerpoint/2010/main" val="36577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10213B-85DF-4133-AD9C-411DC669927F}"/>
              </a:ext>
            </a:extLst>
          </p:cNvPr>
          <p:cNvPicPr>
            <a:picLocks noChangeAspect="1"/>
          </p:cNvPicPr>
          <p:nvPr/>
        </p:nvPicPr>
        <p:blipFill>
          <a:blip r:embed="rId2"/>
          <a:stretch>
            <a:fillRect/>
          </a:stretch>
        </p:blipFill>
        <p:spPr>
          <a:xfrm>
            <a:off x="867267" y="254524"/>
            <a:ext cx="9379670" cy="6363092"/>
          </a:xfrm>
          <a:prstGeom prst="rect">
            <a:avLst/>
          </a:prstGeom>
        </p:spPr>
      </p:pic>
    </p:spTree>
    <p:extLst>
      <p:ext uri="{BB962C8B-B14F-4D97-AF65-F5344CB8AC3E}">
        <p14:creationId xmlns:p14="http://schemas.microsoft.com/office/powerpoint/2010/main" val="45458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388" y="273378"/>
            <a:ext cx="9916212" cy="556182"/>
          </a:xfrm>
        </p:spPr>
        <p:txBody>
          <a:bodyPr/>
          <a:lstStyle/>
          <a:p>
            <a:pPr algn="ctr"/>
            <a:r>
              <a:rPr lang="en-US" dirty="0">
                <a:effectLst/>
              </a:rPr>
              <a:t>CUMULATIVE LIFT AND GAIN CHARTS</a:t>
            </a:r>
            <a:endParaRPr lang="en-US" dirty="0"/>
          </a:p>
        </p:txBody>
      </p:sp>
      <p:sp>
        <p:nvSpPr>
          <p:cNvPr id="3" name="Content Placeholder 2"/>
          <p:cNvSpPr>
            <a:spLocks noGrp="1"/>
          </p:cNvSpPr>
          <p:nvPr>
            <p:ph sz="half" idx="1"/>
          </p:nvPr>
        </p:nvSpPr>
        <p:spPr>
          <a:xfrm>
            <a:off x="980388" y="1018095"/>
            <a:ext cx="5039412" cy="3421930"/>
          </a:xfrm>
        </p:spPr>
        <p:txBody>
          <a:bodyPr>
            <a:normAutofit/>
          </a:bodyPr>
          <a:lstStyle/>
          <a:p>
            <a:pPr marL="45720" indent="0" algn="just">
              <a:buNone/>
            </a:pPr>
            <a:r>
              <a:rPr lang="en-US" dirty="0"/>
              <a:t>	Cumulative Gain chart is used to determine how well the model does the Classification task in identifying the positives,(</a:t>
            </a:r>
            <a:r>
              <a:rPr lang="en-US" dirty="0" err="1"/>
              <a:t>i.e</a:t>
            </a:r>
            <a:r>
              <a:rPr lang="en-US" dirty="0"/>
              <a:t>) Cold Call Success. The chart is drawn between the Cumulative % of the Population(the people contacted in our case) to the Positive responses(Cold Call Success). It is one of the very useful validator in business and can help in determining the accuracy of our model classification results.</a:t>
            </a:r>
          </a:p>
          <a:p>
            <a:pPr marL="45720" indent="0" algn="just">
              <a:buNone/>
            </a:pPr>
            <a:endParaRPr lang="en-US" dirty="0"/>
          </a:p>
        </p:txBody>
      </p:sp>
      <p:pic>
        <p:nvPicPr>
          <p:cNvPr id="4" name="Picture 3">
            <a:extLst>
              <a:ext uri="{FF2B5EF4-FFF2-40B4-BE49-F238E27FC236}">
                <a16:creationId xmlns:a16="http://schemas.microsoft.com/office/drawing/2014/main" id="{D75BCDB5-C041-419A-A8FD-C9D3A1BBA5AE}"/>
              </a:ext>
            </a:extLst>
          </p:cNvPr>
          <p:cNvPicPr>
            <a:picLocks noChangeAspect="1"/>
          </p:cNvPicPr>
          <p:nvPr/>
        </p:nvPicPr>
        <p:blipFill>
          <a:blip r:embed="rId2"/>
          <a:stretch>
            <a:fillRect/>
          </a:stretch>
        </p:blipFill>
        <p:spPr>
          <a:xfrm>
            <a:off x="5920033" y="1018095"/>
            <a:ext cx="5625986" cy="3261673"/>
          </a:xfrm>
          <a:prstGeom prst="rect">
            <a:avLst/>
          </a:prstGeom>
        </p:spPr>
      </p:pic>
      <p:sp>
        <p:nvSpPr>
          <p:cNvPr id="7" name="Content Placeholder 2">
            <a:extLst>
              <a:ext uri="{FF2B5EF4-FFF2-40B4-BE49-F238E27FC236}">
                <a16:creationId xmlns:a16="http://schemas.microsoft.com/office/drawing/2014/main" id="{C4F69A9C-B4EA-4D8A-BAC4-2C24BF40E4AE}"/>
              </a:ext>
            </a:extLst>
          </p:cNvPr>
          <p:cNvSpPr>
            <a:spLocks noGrp="1"/>
          </p:cNvSpPr>
          <p:nvPr>
            <p:ph sz="half" idx="1"/>
          </p:nvPr>
        </p:nvSpPr>
        <p:spPr>
          <a:xfrm>
            <a:off x="980387" y="4440025"/>
            <a:ext cx="10312924" cy="1555422"/>
          </a:xfrm>
        </p:spPr>
        <p:txBody>
          <a:bodyPr>
            <a:normAutofit/>
          </a:bodyPr>
          <a:lstStyle/>
          <a:p>
            <a:pPr marL="45720" indent="0" algn="just">
              <a:buNone/>
            </a:pPr>
            <a:r>
              <a:rPr lang="en-US" dirty="0"/>
              <a:t>	So, for the first decile which has 10% of the customers contacted,20% of positive results has been obtained giving us a </a:t>
            </a:r>
            <a:r>
              <a:rPr lang="en-US" b="1" dirty="0"/>
              <a:t>Lift</a:t>
            </a:r>
            <a:r>
              <a:rPr lang="en-US" dirty="0"/>
              <a:t> of 2 which means that we get twice the positive results by using a predictive model rather than just using no model. Let's say for every cold call success the company generates a revenue of $100, by using the predictive model we designed its possible to double the revenue. Isn't it a great advantage?</a:t>
            </a:r>
          </a:p>
        </p:txBody>
      </p:sp>
    </p:spTree>
    <p:extLst>
      <p:ext uri="{BB962C8B-B14F-4D97-AF65-F5344CB8AC3E}">
        <p14:creationId xmlns:p14="http://schemas.microsoft.com/office/powerpoint/2010/main" val="426649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9601200" cy="703082"/>
          </a:xfrm>
        </p:spPr>
        <p:txBody>
          <a:bodyPr/>
          <a:lstStyle/>
          <a:p>
            <a:pPr algn="ctr"/>
            <a:r>
              <a:rPr lang="en-US" dirty="0">
                <a:effectLst/>
              </a:rPr>
              <a:t>CONNECTING THE DOTS</a:t>
            </a:r>
          </a:p>
        </p:txBody>
      </p:sp>
      <p:sp>
        <p:nvSpPr>
          <p:cNvPr id="4" name="Content Placeholder 3"/>
          <p:cNvSpPr>
            <a:spLocks noGrp="1"/>
          </p:cNvSpPr>
          <p:nvPr>
            <p:ph sz="half" idx="2"/>
          </p:nvPr>
        </p:nvSpPr>
        <p:spPr>
          <a:xfrm>
            <a:off x="1295400" y="1263192"/>
            <a:ext cx="9601200" cy="4680409"/>
          </a:xfrm>
        </p:spPr>
        <p:txBody>
          <a:bodyPr>
            <a:normAutofit/>
          </a:bodyPr>
          <a:lstStyle/>
          <a:p>
            <a:pPr algn="just"/>
            <a:r>
              <a:rPr lang="en-US" dirty="0"/>
              <a:t>The major problem we tried to address is cold call success and below are some key result interpretations. Cold Call Success is tied with the </a:t>
            </a:r>
            <a:r>
              <a:rPr lang="en-US" dirty="0" err="1"/>
              <a:t>CallTime</a:t>
            </a:r>
            <a:r>
              <a:rPr lang="en-US" dirty="0"/>
              <a:t>, when the representative engages with the customer and creates a rapport with them then most people say yes to the CarInsurance. </a:t>
            </a:r>
            <a:r>
              <a:rPr lang="en-US" dirty="0" err="1"/>
              <a:t>LastContactDay</a:t>
            </a:r>
            <a:r>
              <a:rPr lang="en-US" dirty="0"/>
              <a:t> also plays a crucial part in determining the Cold Call Success (</a:t>
            </a:r>
            <a:r>
              <a:rPr lang="en-US" dirty="0" err="1"/>
              <a:t>i.e</a:t>
            </a:r>
            <a:r>
              <a:rPr lang="en-US" dirty="0"/>
              <a:t>) following up with a customer after a Cold Call. Their account balance can be more of a sign since people having more balance have opted for the CarInsurance.</a:t>
            </a:r>
          </a:p>
          <a:p>
            <a:pPr algn="just"/>
            <a:r>
              <a:rPr lang="en-US" dirty="0" err="1"/>
              <a:t>NoofContacts</a:t>
            </a:r>
            <a:r>
              <a:rPr lang="en-US" dirty="0"/>
              <a:t> -how many times the person has been contacted also determines the cold call success. More times the better, which closely related to following up on a continuous basis. Previous campaign outcome success is also a major factor. Older People have more tendency to buy Car Insurance than younger people so that major importance can be given to the older age groups. The Best Model predicts whether the Cold Call will be a Success or not and hence by working on the above mentioned points and trying to improve the important features like </a:t>
            </a:r>
            <a:r>
              <a:rPr lang="en-US" dirty="0" err="1"/>
              <a:t>CallTime</a:t>
            </a:r>
            <a:r>
              <a:rPr lang="en-US" dirty="0"/>
              <a:t> and following up can improve the results to a farer extent.</a:t>
            </a:r>
          </a:p>
          <a:p>
            <a:pPr marL="45720" indent="0" algn="just">
              <a:buNone/>
            </a:pPr>
            <a:endParaRPr lang="en-US" dirty="0"/>
          </a:p>
        </p:txBody>
      </p:sp>
    </p:spTree>
    <p:extLst>
      <p:ext uri="{BB962C8B-B14F-4D97-AF65-F5344CB8AC3E}">
        <p14:creationId xmlns:p14="http://schemas.microsoft.com/office/powerpoint/2010/main" val="8718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9601200" cy="703082"/>
          </a:xfrm>
        </p:spPr>
        <p:txBody>
          <a:bodyPr/>
          <a:lstStyle/>
          <a:p>
            <a:pPr algn="ctr"/>
            <a:r>
              <a:rPr lang="en-US" dirty="0">
                <a:effectLst/>
              </a:rPr>
              <a:t>POSSIBLE SOLUTIONS</a:t>
            </a:r>
          </a:p>
        </p:txBody>
      </p:sp>
      <p:sp>
        <p:nvSpPr>
          <p:cNvPr id="4" name="Content Placeholder 3"/>
          <p:cNvSpPr>
            <a:spLocks noGrp="1"/>
          </p:cNvSpPr>
          <p:nvPr>
            <p:ph sz="half" idx="2"/>
          </p:nvPr>
        </p:nvSpPr>
        <p:spPr>
          <a:xfrm>
            <a:off x="1295400" y="1404593"/>
            <a:ext cx="9601200" cy="4034673"/>
          </a:xfrm>
        </p:spPr>
        <p:txBody>
          <a:bodyPr>
            <a:normAutofit/>
          </a:bodyPr>
          <a:lstStyle/>
          <a:p>
            <a:r>
              <a:rPr lang="en-US" b="1" dirty="0"/>
              <a:t>Train the employees working in the Call Center with people skills so that during call they can be more friendly and engaging</a:t>
            </a:r>
            <a:endParaRPr lang="en-US" dirty="0"/>
          </a:p>
          <a:p>
            <a:r>
              <a:rPr lang="en-US" b="1" dirty="0"/>
              <a:t>Maintain a tracker which reminds of follow-ups so that the representative can talk to the person again and try to convince them in purchasing Car Insurance</a:t>
            </a:r>
            <a:endParaRPr lang="en-US" dirty="0"/>
          </a:p>
          <a:p>
            <a:r>
              <a:rPr lang="en-US" b="1" dirty="0"/>
              <a:t>Select people having good credit score and account balance so that the time invested in them is useful</a:t>
            </a:r>
            <a:endParaRPr lang="en-US" dirty="0"/>
          </a:p>
          <a:p>
            <a:r>
              <a:rPr lang="en-US" b="1" dirty="0"/>
              <a:t>Concentrate on Older People with age above 40 because compromising them for a new plan is easy as per the previous data</a:t>
            </a:r>
            <a:endParaRPr lang="en-US" dirty="0"/>
          </a:p>
          <a:p>
            <a:r>
              <a:rPr lang="en-US" b="1" dirty="0"/>
              <a:t>Contact persons from the previous campaign who responded since they are more likely to buy Insurance</a:t>
            </a:r>
            <a:endParaRPr lang="en-US" dirty="0"/>
          </a:p>
          <a:p>
            <a:pPr marL="45720" indent="0" algn="just">
              <a:buNone/>
            </a:pPr>
            <a:endParaRPr lang="en-US" dirty="0"/>
          </a:p>
        </p:txBody>
      </p:sp>
    </p:spTree>
    <p:extLst>
      <p:ext uri="{BB962C8B-B14F-4D97-AF65-F5344CB8AC3E}">
        <p14:creationId xmlns:p14="http://schemas.microsoft.com/office/powerpoint/2010/main" val="368789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26174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9601200" cy="721936"/>
          </a:xfrm>
        </p:spPr>
        <p:txBody>
          <a:bodyPr/>
          <a:lstStyle/>
          <a:p>
            <a:pPr algn="ctr"/>
            <a:r>
              <a:rPr lang="en-US" dirty="0"/>
              <a:t>ABOUT THE DATSET</a:t>
            </a:r>
          </a:p>
        </p:txBody>
      </p:sp>
      <p:sp>
        <p:nvSpPr>
          <p:cNvPr id="3" name="Content Placeholder 2"/>
          <p:cNvSpPr>
            <a:spLocks noGrp="1"/>
          </p:cNvSpPr>
          <p:nvPr>
            <p:ph idx="1"/>
          </p:nvPr>
        </p:nvSpPr>
        <p:spPr>
          <a:xfrm>
            <a:off x="1295400" y="1442301"/>
            <a:ext cx="9601200" cy="4501299"/>
          </a:xfrm>
        </p:spPr>
        <p:txBody>
          <a:bodyPr>
            <a:normAutofit/>
          </a:bodyPr>
          <a:lstStyle/>
          <a:p>
            <a:pPr algn="just"/>
            <a:r>
              <a:rPr lang="en-US" dirty="0"/>
              <a:t>Data From Client: STAR BANK UNITED STATES</a:t>
            </a:r>
          </a:p>
          <a:p>
            <a:pPr algn="just"/>
            <a:r>
              <a:rPr lang="en-US" dirty="0"/>
              <a:t>Bank concentrates on Car Insurance and organizes regular campaigns to attract new clients</a:t>
            </a:r>
          </a:p>
          <a:p>
            <a:pPr algn="just"/>
            <a:r>
              <a:rPr lang="en-US" dirty="0"/>
              <a:t>The bank has potential customers data, and bank’s employees call them for advertising available car insurance options. We are provided with general information about clients (age, job, etc.) as well as more specific information about the current insurance sell campaign (communication, last contact day) and previous campaigns(attributes like previous attempts, outcome).</a:t>
            </a:r>
          </a:p>
          <a:p>
            <a:pPr algn="just"/>
            <a:r>
              <a:rPr lang="en-US" dirty="0"/>
              <a:t> Located in United States they operate in almost all states and they try to convert already existing insurance customers from a different agency to STAR by their marketing campaigns mostly </a:t>
            </a:r>
            <a:r>
              <a:rPr lang="en-US" b="1" i="1" dirty="0"/>
              <a:t>Cold Call</a:t>
            </a:r>
            <a:endParaRPr lang="en-US" dirty="0"/>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75" y="381000"/>
            <a:ext cx="9703225" cy="1143000"/>
          </a:xfrm>
        </p:spPr>
        <p:txBody>
          <a:bodyPr/>
          <a:lstStyle/>
          <a:p>
            <a:pPr algn="ctr"/>
            <a:r>
              <a:rPr lang="en-US" dirty="0">
                <a:effectLst/>
              </a:rPr>
              <a:t>DATA WRANGLING / DATA MUNGING</a:t>
            </a:r>
            <a:br>
              <a:rPr lang="en-US" dirty="0">
                <a:effectLst/>
              </a:rPr>
            </a:br>
            <a:endParaRPr lang="en-US" dirty="0"/>
          </a:p>
        </p:txBody>
      </p:sp>
      <p:sp>
        <p:nvSpPr>
          <p:cNvPr id="3" name="Content Placeholder 2"/>
          <p:cNvSpPr>
            <a:spLocks noGrp="1"/>
          </p:cNvSpPr>
          <p:nvPr>
            <p:ph idx="1"/>
          </p:nvPr>
        </p:nvSpPr>
        <p:spPr>
          <a:xfrm>
            <a:off x="7168299" y="1524000"/>
            <a:ext cx="4071692" cy="4114800"/>
          </a:xfrm>
        </p:spPr>
        <p:txBody>
          <a:bodyPr/>
          <a:lstStyle/>
          <a:p>
            <a:pPr algn="just"/>
            <a:r>
              <a:rPr lang="en-US" dirty="0"/>
              <a:t>Data Wrangling or Data Munging is the process of converting data from one form to another to better understand it. </a:t>
            </a:r>
          </a:p>
          <a:p>
            <a:pPr algn="just"/>
            <a:r>
              <a:rPr lang="en-US" dirty="0"/>
              <a:t>Here in our case our data is available to us as a CSV file and lets use our powerful python data science libraries to load it into a dataframe.</a:t>
            </a:r>
          </a:p>
          <a:p>
            <a:pPr marL="45720" indent="0" algn="just">
              <a:buNone/>
            </a:pPr>
            <a:endParaRPr lang="en-US" dirty="0"/>
          </a:p>
        </p:txBody>
      </p:sp>
      <p:pic>
        <p:nvPicPr>
          <p:cNvPr id="2052" name="Picture 4" descr="https://image.slidesharecdn.com/con6160shapira-130930163201-phpapp01/95/data-wrangling-and-oracle-connectors-for-hadoop-10-638.jpg?cb=1380558833">
            <a:extLst>
              <a:ext uri="{FF2B5EF4-FFF2-40B4-BE49-F238E27FC236}">
                <a16:creationId xmlns:a16="http://schemas.microsoft.com/office/drawing/2014/main" id="{9EEBB69D-4B23-4276-9201-6C22D2E3B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75" y="1524000"/>
            <a:ext cx="6076950" cy="401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03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949" y="381000"/>
            <a:ext cx="9859651" cy="1143000"/>
          </a:xfrm>
        </p:spPr>
        <p:txBody>
          <a:bodyPr/>
          <a:lstStyle/>
          <a:p>
            <a:pPr algn="ctr"/>
            <a:r>
              <a:rPr lang="en-US" dirty="0">
                <a:effectLst/>
              </a:rPr>
              <a:t>EXPLORATORY DATA ANALYSIS</a:t>
            </a:r>
            <a:br>
              <a:rPr lang="en-US" dirty="0">
                <a:effectLst/>
              </a:rPr>
            </a:br>
            <a:endParaRPr lang="en-US" dirty="0"/>
          </a:p>
        </p:txBody>
      </p:sp>
      <p:sp>
        <p:nvSpPr>
          <p:cNvPr id="3" name="Content Placeholder 2"/>
          <p:cNvSpPr>
            <a:spLocks noGrp="1"/>
          </p:cNvSpPr>
          <p:nvPr>
            <p:ph idx="1"/>
          </p:nvPr>
        </p:nvSpPr>
        <p:spPr>
          <a:xfrm>
            <a:off x="7629427" y="1289705"/>
            <a:ext cx="4106159" cy="4286250"/>
          </a:xfrm>
        </p:spPr>
        <p:txBody>
          <a:bodyPr>
            <a:normAutofit/>
          </a:bodyPr>
          <a:lstStyle/>
          <a:p>
            <a:pPr algn="just"/>
            <a:r>
              <a:rPr lang="en-US" dirty="0"/>
              <a:t>Exploring is always fun and the new insights you can find is always interesting.</a:t>
            </a:r>
          </a:p>
          <a:p>
            <a:pPr algn="just"/>
            <a:r>
              <a:rPr lang="en-US" dirty="0"/>
              <a:t> Starting from the shape of the dataset to knowing about the columns, datatypes and the statistics part of it gives us a lot more of understanding and deep dive into the data. </a:t>
            </a:r>
          </a:p>
          <a:p>
            <a:pPr algn="just"/>
            <a:r>
              <a:rPr lang="en-US" dirty="0"/>
              <a:t>By having a look at the Balance amount in our dataset 75% of the field is 1619 and the max is 98417. Nice, we are exploring !!</a:t>
            </a:r>
          </a:p>
        </p:txBody>
      </p:sp>
      <p:pic>
        <p:nvPicPr>
          <p:cNvPr id="3074" name="Picture 2" descr="https://media.licdn.com/mpr/mpr/shrinknp_800_800/AAEAAQAAAAAAAAI5AAAAJDk4YTUxYjcxLWQ1ZTQtNDMzMi1hNjNhLTJjOWMwMzU5ZjhjNw.jpg">
            <a:extLst>
              <a:ext uri="{FF2B5EF4-FFF2-40B4-BE49-F238E27FC236}">
                <a16:creationId xmlns:a16="http://schemas.microsoft.com/office/drawing/2014/main" id="{A73F75B5-4CF5-4B80-A296-2687E8DF6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949" y="1289705"/>
            <a:ext cx="6592478"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OUTLIER ANALYSIS</a:t>
            </a:r>
            <a:br>
              <a:rPr lang="en-US" dirty="0">
                <a:effectLst/>
              </a:rPr>
            </a:br>
            <a:endParaRPr lang="en-US" dirty="0"/>
          </a:p>
        </p:txBody>
      </p:sp>
      <p:sp>
        <p:nvSpPr>
          <p:cNvPr id="9" name="AutoShape 6" descr="data:image/png;base64,iVBORw0KGgoAAAANSUhEUgAAAWMAAAEFCAYAAAA2b4amAAAABHNCSVQICAgIfAhkiAAAAAlwSFlz%0AAAALEgAACxIB0t1+/AAADqJJREFUeJzt3X+QnHddwPH3Xo6kuV56CdNr0VjU5JqvSscroVqIoem0%0AYJBqUZjOMIi/OqBgp6J0rArN+IOgMiMwFgWdOoEqIqMEZmpbPGZSm7QNCKU0bUb5trkISkv0bJM0%0AIbn86K1/PM9uNns/cpfc3vPp8n7NdLr37PM8+3z3ee59zz27t6nV63UkSdXqqXoDJEnGWJJCMMaS%0AFIAxlqQAjLEkBdA7051jY4c6/laLFSv62L//SKcfJgzH290cb3eb7XgHB5fV5rruys+Me3sXVb0J%0AC8rxdjfH2906Od7KYyxJMsaSFIIxlqQAjLEkBWCMJSkAYyxJARhjSQrAGEtSAMZYkgIwxpIUgDGW%0ApACMsSQFYIwlKQBjLEkBGGNJCsAYS1IAxliSAjDGkhSAMZakAGb8B0k77SMf+SD79j3NxESdvr4+%0AAJYvX8HNN99S5WZJ0oKrNMYHDuzn6NGj1IDFJ45xeKLj/xi1JIVU+WWKGtDfU+PGgT76e+b8r1tL%0AUleoPMaSJGMsSSEYY0kKwBhLUgDGWJICMMaSFIAxlqQAjLEkBWCMJSkAYyxJARhjSQrAGEtSAMZY%0AkgIwxpIUgDGWpACMsSQFYIwlKQBjLEkBGGNJCsAYS1IAxliSAjDGkhSAMZakAIyxJAVgjCUpAGMs%0ASQEYY0kKwBhLUgDGWJICMMaSFIAxlqQAjLEkBWCMJSkAYyxJARhjSQrAGEtSAMZYkgIwxpIUgDGW%0ApACMsSQFYIwlKYAFifFdd32Wu+76bOXrkKSoFiTGu3Y9wq5dj1S+DkmKyssUkhSAMZakAIyxJAVg%0AjCUpAGMsSQEYY0kKwBhLUgDGWJICMMaSFIAxlqQAjLEkBWCMJSkAYyxJARhjSQrAGEtSAMZYkgIw%0AxpIUgDGWpACMsSQFYIwlKQBjLEkBGGNJCsAYS1IAxliSAjDGkhSAMZakAIyxJAVgjCUpAGMsSQEY%0AY0kKwBhLUgDGWJICMMaSFIAxlqQAjLEkBWCMJSkAYyxJARhjSQqgtxMr3bPnCQCGhtbM2zr3738W%0AgHe/+9fPeV39/cs4efIkx48fY/HiJfT29nLy5EmWLl3KwMBy+vv7GRsbY+nSpaxc+X0ADA+vZWho%0ADXv2PMGOHfcxMLCc4eG1PPXUf7Ny5SXNde/a9QgAb3rTm4Hiudi16xEuvHCQDRuuBWDr1k831wk0%0A19u6rvZlGrZv3wbQnK992dbnfLr90D59rvur/fHOZX/PdhvnS6fWq+5SxXHSkRiPjNwDxD3gDx8+%0A1Lw9Pn70tNuN6Dd885vfAGDfvm8zNLSGkZF7GB19klqth337vs1TT32rGWyAvXtHgVMxHhm5h717%0AR1myZEkzrDt3PthcJ9Bcb+u62pdpGBm5F6A5X/uyrc/5dPuhffpc91f7453L/p7tNs6X6MemYqji%0AOJn3GO/Z8wSjo082b8/HYN73vtvOeR1nq16fAGB09Em2b9/WHFu9PtG83fh/q61bP83w8NrmfePj%0AR9m+fRvf+c7B09YJnLbe1nU1lmkEefv2bc0fHtMt23jOp9sP7dNb1zWb/dW6fPtzMtf9PdttnK9v%0AiE6tV92lquNk3mPc+InSuD00tIYjR45w4sTxSVE9ePAA9ZavxyfqPH/wwKT52s9Wq9I4K52NnTsf%0AbJ75ti5//PixOa13ZOTeZoynmq99WuM5n2o/NG63Tp9q2ZlMXube0+6by4E7222cr2+GTq1X3aWq%0A48QX8CQpgHmP8caN10263dfXx8DAcjZt2nzafwMDy6m1LHteT23K+VasePF8b+ZZ2bjx9bOed926%0A9ac9F43lr7nmmjmtt/W+qeZrn9Z4zKn2w1S3p7tv+u2ZPKa5LD/dumZz+1x1ar3qLlUdJ/N+mWJo%0AaA2rV1/avD0fNm3aPC/vojgbtVrx82rVqtVs2HAtu3c/1nwBb9Wq1Wd8AW/16ktPezFucHAZ27bd%0A11wn0FzvmV7A27Dh2kkv4LUv23jOp9sPU02fy/5qLN94vMbjz3b5qdY1m22cD51ar7pLVcdJR95N%0AEf2s42zf2gbF2Gbz1raGjRuva75NrWHduvWnrbMx31RvbWvXOBNtfcz2ZVunT2Xy2e3cz2hbH+9c%0A9vdst3G+RD82FUMVx0mtXq9Pe+fY2KHp75yDxgtymzZtnjT9wP5n6e+pceNAH1sOHqF3YMWk+WZa%0AxwvN4OAyxsYOnXnGLuF4u5vjnXa+2hlnauMLeJIUgDGWpACMsSQFYIwlKQBjLEkBGGNJCsAYS1IA%0AxliSAjDGkhSAMZakAIyxJAVgjCUpAGMsSQEYY0kKwBhLUgDGWJICMMaSFIAxlqQAjLEkBWCMJSkA%0AYyxJARhjSQrAGEtSAMZYkgIwxpIUgDGWpACMsSQFYIwlKQBjLEkBGGNJCsAYS1IAxliSAjDGkhSA%0AMZakAIyxJAVgjCUpAGMsSQEYY0kKwBhLUgC9C/Egw8NrQ6xDkqJakBhff/0bQ6xDkqLyMoUkBWCM%0AJSkAYyxJARhjSQrAGEtSAMZYkgIwxpIUgDGWpACMsSQFYIwlKQBjLEkBGGNJCsAYS1IAxliSAjDG%0AkhSAMZakAIyxJAVgjCUpAGMsSQEYY0kKwBhLUgDGWJICMMaSFIAxlqQAjLEkBWCMJSkAYyxJARhj%0ASQrAGEtSAMZYkgIwxpIUgDGWpACMsSQFYIwlKQBjLEkBGGNJCsAYS1IAxliSAjDGkhSAMZakACqP%0AcR04PFFny8EjHJ6oV705klSJ3ioffPnyFYyPH2Viok5vXx/Ly2mS9N2m0hjffPMtDA4uY2zsUJWb%0AIUmVq/wyhSTJGEtSCMZYkgIwxpIUgDGWpACMsSQFYIwlKQBjLEkBGGNJCsAYS1IAxliSAjDGkhSA%0AMZakAIyxJAVgjCUpAGMsSQEYY0kKwBhLUgDGWJICMMaSFECtXq9XvQ2S9F3PM2NJCsAYS1IAxliS%0AAjDGkhSAMZakAIyxJAVgjCUpgN4qHjSl1AN8FBgGjgFvyznvqWJbzlZK6UXAFuAHgCXAZuDfgU8A%0AdWA3cFPOeSKl9Hbg14CTwOac890ppaXAJ4GLgEPAL+Wcx1JKrwT+vJz3CznnP1zQgZ1BSuki4KvA%0Aaym28RN06XhTSr8HXA8spjhet9Ol4y2P5zspjufngbfTpfs3pXQl8IGc89UppSE6NMaU0u8D15XT%0AfzPn/OWZtquqM+OfBc7LOb8K+F3ggxVtx7l4K/BMzvnVwOuAvwA+BNxWTqsBb0gpvQT4DeAngI3A%0An6SUlgDvBB4v5/1b4LZyvX8FvAVYD1yZUnr5Ao5pRuU37F8DR8tJXTvelNLVwDqKcWwALqGLxwu8%0AHujNOa8D/gh4P1043pTSrcDfAOeVkzoyxpTSWorj5krgzcBfnmnbqorxeuBfAHLOXwKuqGg7zsU/%0AAZvK2zWKn36voDh7Avg88Brgx4GHcs7Hcs4HgT3Aj9LyHDTmTSldACzJOY/mnOvASLmOKP6M4sB7%0Auvy6m8e7EXgc+Bzwz8DddPd4nwB6y99aLwBO0J3jHQXe2PJ1p8a4nuIsuZ5z/i+K53Zwpg2rKsYX%0AAAdbvn4+pVTJJZOzlXM+nHM+lFJaBnyG4qdkrdwhUPwaM8DksU41vXXac1PMW7mU0i8DYznnkZbJ%0AXTte4EKKk4QbgHcAfw/0dPF4D1Ncovg6cAdwO124f3POWyl+0DR0aozTrWNaVcX4OWBZ63bknE9W%0AtC1nLaV0CfCvwN/lnD8FTLTcvQw4wOSxTjX9TPNGcCPw2pTS/cDlFL+mXdRyf7eN9xlgJOd8POec%0AgXFO/2bqtvH+FsV411C8lnMnxbXyhm4bb0OnvmfnPPaqYvwQxTUqyovfj1e0HWctpXQx8AXgd3LO%0AW8rJXyuvNQL8FPAA8GXg1Sml81JKA8APU7xQ0HwOGvPmnJ8DjqeUVqeUahS/Kj+wIAM6g5zzVTnn%0ADTnnq4FHgV8EPt+t4wUeBF6XUqqllL4XOB/Y1sXj3c+pM7lngRfRxcdzi06N8SFgY0qpJ6X0UooT%0Azv+baUOqujTwOYqzrJ0U11t/paLtOBfvAVYAm1JKjWvH7wJuTyktBv4D+EzO+fmU0u0UO6gHeG/O%0AeTyl9DHgzpTSg8BxihcA4NSvxIsorjn928INac5uAe7oxvGWr55fRfGN2QPcBPwnXTpe4MPAlpTS%0AAxRnxO8BHqZ7x9vQsWO4fC6/yKnjZ0Z+hKYkBeAffUhSAMZYkgIwxpIUgDGWpACMsSQF8IL6qze9%0AsJXv57yb4s9LaxRvofpkzvn9MyxzP/AHOef7F2ATpcp4ZqyF9nDO+fKc8zDwY8A7Uko/UvVGSVXz%0AzFhV6qP4uMaDKaUbKN6Av7T872055x2NGcvPLvkYcBlwMZApPvDlYoo/ItoNvBz4H+CGnPOzKaW3%0AUHxmSB34CsXHQi6h+AStyyjepP+BnPM/dH6o0sw8M9ZCuyKl9GhK6THgG8D9wD6Kv2L66fKM+U+B%0A325bbh1wvPzY1SGKYDf+NHUY+FDO+TKKv///+ZTSSoq/KvvJnPPLKMJ7HUWcv5pzfgVwFfDelNKq%0ATg1Wmi3PjLXQHi4/34KUUj/FNeRbgZ8DfiallICrKc6Ym3LOO1JKz6SUbgJ+CLgU6C/v/t+c89fK%0A27uBFwOvovgYxG+Vy/9C+Zi3AX0ppRvL+c8HXgbsnf+hSrPnmbEqk3M+THGJ4VqKywg/COyg/PjG%0A1nlTStdT/P3/EeDj5XyNecZbZq2X00+0LT9Yfp7sIuCt5XXry4FXcuozaqXKGGNVJqW0iOIs+AjF%0ARxn+MXAfxSdiLWqb/TXAP+acP05xWeOqKeZp9RWKf3XhJeXXHwbeUK7/neXjfw/wGPDSeRiOdE68%0ATKGFdkVK6dHy9vkUn4r2qxT/FM7XKcK8Hfj+tuXuAD5VvtB3DPgSxZn0lHLOT6eU3gWMlNH/IsUZ%0A9fnAR1NKuylifmvOeXS+BiedLT+1TZIC8DKFJAVgjCUpAGMsSQEYY0kKwBhLUgDGWJICMMaSFMD/%0AA664OKNhV74lAAAAAElFTkSuQmCC%0A">
            <a:extLst>
              <a:ext uri="{FF2B5EF4-FFF2-40B4-BE49-F238E27FC236}">
                <a16:creationId xmlns:a16="http://schemas.microsoft.com/office/drawing/2014/main" id="{0C0D4BAD-A2FD-4433-A3DA-6E35E56A92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a:extLst>
              <a:ext uri="{FF2B5EF4-FFF2-40B4-BE49-F238E27FC236}">
                <a16:creationId xmlns:a16="http://schemas.microsoft.com/office/drawing/2014/main" id="{EF56449D-567C-4B10-AC0A-D9D4D96CBBFC}"/>
              </a:ext>
            </a:extLst>
          </p:cNvPr>
          <p:cNvSpPr>
            <a:spLocks noGrp="1"/>
          </p:cNvSpPr>
          <p:nvPr>
            <p:ph sz="half" idx="1"/>
          </p:nvPr>
        </p:nvSpPr>
        <p:spPr>
          <a:xfrm>
            <a:off x="6061435" y="848411"/>
            <a:ext cx="4360682" cy="4675695"/>
          </a:xfrm>
        </p:spPr>
        <p:txBody>
          <a:bodyPr>
            <a:normAutofit/>
          </a:bodyPr>
          <a:lstStyle/>
          <a:p>
            <a:pPr lvl="1" algn="just"/>
            <a:r>
              <a:rPr lang="en-US" dirty="0"/>
              <a:t>An Outlier is usually an observation which typically lies farthest from the mean. </a:t>
            </a:r>
          </a:p>
          <a:p>
            <a:pPr lvl="1" algn="just"/>
            <a:r>
              <a:rPr lang="en-US" dirty="0"/>
              <a:t>According to Statistical theory if any observation is 3*IQR(Inter Quartile Range) from the mean then its called an Outlier. </a:t>
            </a:r>
          </a:p>
          <a:p>
            <a:pPr lvl="1" algn="just"/>
            <a:r>
              <a:rPr lang="en-US" dirty="0"/>
              <a:t>Sometimes values are distributed randomly such as a Balance amount - from our boxplot below looks like more values have crossed the whisker. </a:t>
            </a:r>
          </a:p>
          <a:p>
            <a:pPr lvl="1" algn="just"/>
            <a:r>
              <a:rPr lang="en-US" dirty="0"/>
              <a:t>One particular data point is too far when compared to the other points in the data and the outlier is dropped from the dataset.</a:t>
            </a:r>
          </a:p>
        </p:txBody>
      </p:sp>
      <p:pic>
        <p:nvPicPr>
          <p:cNvPr id="4" name="Picture 3">
            <a:extLst>
              <a:ext uri="{FF2B5EF4-FFF2-40B4-BE49-F238E27FC236}">
                <a16:creationId xmlns:a16="http://schemas.microsoft.com/office/drawing/2014/main" id="{3C513F47-D8A0-4803-9ABB-9241FF3F8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540" y="1372487"/>
            <a:ext cx="4393676" cy="3001550"/>
          </a:xfrm>
          <a:prstGeom prst="rect">
            <a:avLst/>
          </a:prstGeom>
        </p:spPr>
      </p:pic>
    </p:spTree>
    <p:extLst>
      <p:ext uri="{BB962C8B-B14F-4D97-AF65-F5344CB8AC3E}">
        <p14:creationId xmlns:p14="http://schemas.microsoft.com/office/powerpoint/2010/main" val="255730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9601200" cy="703082"/>
          </a:xfrm>
        </p:spPr>
        <p:txBody>
          <a:bodyPr/>
          <a:lstStyle/>
          <a:p>
            <a:r>
              <a:rPr lang="en-US" dirty="0"/>
              <a:t>HANDLING MISSING VALUES</a:t>
            </a:r>
          </a:p>
        </p:txBody>
      </p:sp>
      <p:sp>
        <p:nvSpPr>
          <p:cNvPr id="4" name="Content Placeholder 3"/>
          <p:cNvSpPr>
            <a:spLocks noGrp="1"/>
          </p:cNvSpPr>
          <p:nvPr>
            <p:ph sz="half" idx="2"/>
          </p:nvPr>
        </p:nvSpPr>
        <p:spPr>
          <a:xfrm>
            <a:off x="1295400" y="1084082"/>
            <a:ext cx="3993037" cy="4859519"/>
          </a:xfrm>
        </p:spPr>
        <p:txBody>
          <a:bodyPr/>
          <a:lstStyle/>
          <a:p>
            <a:pPr marL="45720" indent="0" algn="just">
              <a:buNone/>
            </a:pPr>
            <a:r>
              <a:rPr lang="en-US" dirty="0"/>
              <a:t>	</a:t>
            </a:r>
          </a:p>
          <a:p>
            <a:pPr marL="45720" indent="0" algn="just">
              <a:buNone/>
            </a:pPr>
            <a:r>
              <a:rPr lang="en-US" dirty="0"/>
              <a:t>Missing values are a major concern with data analysis and dealing them is another hurdle. Python treats missing data as </a:t>
            </a:r>
            <a:r>
              <a:rPr lang="en-US" dirty="0" err="1"/>
              <a:t>NaN</a:t>
            </a:r>
            <a:r>
              <a:rPr lang="en-US" dirty="0"/>
              <a:t> but does not include it into calculations and visualizations. Also predictive models cannot be built without treating missing values. In our case missing values occurs mostly in Outcome and Communication fields. Job and Education have considerable amount of missing values.</a:t>
            </a:r>
          </a:p>
        </p:txBody>
      </p:sp>
      <p:sp>
        <p:nvSpPr>
          <p:cNvPr id="5" name="Text Placeholder 4"/>
          <p:cNvSpPr>
            <a:spLocks noGrp="1"/>
          </p:cNvSpPr>
          <p:nvPr>
            <p:ph type="body" sz="quarter" idx="3"/>
          </p:nvPr>
        </p:nvSpPr>
        <p:spPr>
          <a:xfrm>
            <a:off x="5288437" y="1117860"/>
            <a:ext cx="4727448" cy="641350"/>
          </a:xfrm>
        </p:spPr>
        <p:txBody>
          <a:bodyPr/>
          <a:lstStyle/>
          <a:p>
            <a:pPr algn="ctr"/>
            <a:r>
              <a:rPr lang="en-US" dirty="0"/>
              <a:t>IMPUTING MISSING VALUES</a:t>
            </a:r>
          </a:p>
        </p:txBody>
      </p:sp>
      <p:sp>
        <p:nvSpPr>
          <p:cNvPr id="6" name="Content Placeholder 5"/>
          <p:cNvSpPr>
            <a:spLocks noGrp="1"/>
          </p:cNvSpPr>
          <p:nvPr>
            <p:ph sz="quarter" idx="4"/>
          </p:nvPr>
        </p:nvSpPr>
        <p:spPr>
          <a:xfrm>
            <a:off x="5488316" y="1759210"/>
            <a:ext cx="4304028" cy="3473450"/>
          </a:xfrm>
        </p:spPr>
        <p:txBody>
          <a:bodyPr/>
          <a:lstStyle/>
          <a:p>
            <a:pPr marL="45720" indent="0">
              <a:buNone/>
            </a:pPr>
            <a:endParaRPr lang="en-US" dirty="0"/>
          </a:p>
          <a:p>
            <a:pPr marL="45720" indent="0" algn="just">
              <a:buNone/>
            </a:pPr>
            <a:r>
              <a:rPr lang="en-US" dirty="0"/>
              <a:t>The missing values like Job and Education are very few and can be imputed using backfill/front-fill pad method in python .Outcome and Communication have quite a lot missing values and hence they are imputed using None in place of </a:t>
            </a:r>
            <a:r>
              <a:rPr lang="en-US" dirty="0" err="1"/>
              <a:t>NaN</a:t>
            </a:r>
            <a:r>
              <a:rPr lang="en-US" dirty="0"/>
              <a:t> values.</a:t>
            </a:r>
          </a:p>
        </p:txBody>
      </p:sp>
    </p:spTree>
    <p:extLst>
      <p:ext uri="{BB962C8B-B14F-4D97-AF65-F5344CB8AC3E}">
        <p14:creationId xmlns:p14="http://schemas.microsoft.com/office/powerpoint/2010/main" val="88687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94194"/>
            <a:ext cx="9601200" cy="693656"/>
          </a:xfrm>
        </p:spPr>
        <p:txBody>
          <a:bodyPr>
            <a:normAutofit fontScale="90000"/>
          </a:bodyPr>
          <a:lstStyle/>
          <a:p>
            <a:r>
              <a:rPr lang="en-US" dirty="0">
                <a:effectLst/>
              </a:rPr>
              <a:t>CORRELATION</a:t>
            </a:r>
            <a:br>
              <a:rPr lang="en-US" dirty="0">
                <a:effectLst/>
              </a:rPr>
            </a:br>
            <a:endParaRPr lang="en-US" dirty="0"/>
          </a:p>
        </p:txBody>
      </p:sp>
      <p:sp>
        <p:nvSpPr>
          <p:cNvPr id="3" name="Content Placeholder 2"/>
          <p:cNvSpPr>
            <a:spLocks noGrp="1"/>
          </p:cNvSpPr>
          <p:nvPr>
            <p:ph idx="1"/>
          </p:nvPr>
        </p:nvSpPr>
        <p:spPr>
          <a:xfrm>
            <a:off x="7098973" y="641022"/>
            <a:ext cx="4043509" cy="5543550"/>
          </a:xfrm>
        </p:spPr>
        <p:txBody>
          <a:bodyPr>
            <a:normAutofit/>
          </a:bodyPr>
          <a:lstStyle/>
          <a:p>
            <a:pPr marL="45720" indent="0" algn="just">
              <a:buNone/>
            </a:pPr>
            <a:endParaRPr lang="en-US" dirty="0"/>
          </a:p>
          <a:p>
            <a:pPr marL="45720" indent="0" algn="just">
              <a:buNone/>
            </a:pPr>
            <a:r>
              <a:rPr lang="en-US" dirty="0"/>
              <a:t>Correlation is used to determine the relationship between two variables/ fields. Correlation varies from -1 to 1; if the Correlation is 1 then the fields are positively correlated, 0 having no correlation and -1 is negatively correlated. Lets see how each attribute correlates with one another using Heatmap. Looks like there is not much of a correlation among variables but </a:t>
            </a:r>
            <a:r>
              <a:rPr lang="en-US" dirty="0" err="1"/>
              <a:t>DaysPassed</a:t>
            </a:r>
            <a:r>
              <a:rPr lang="en-US" dirty="0"/>
              <a:t> and </a:t>
            </a:r>
            <a:r>
              <a:rPr lang="en-US" dirty="0" err="1"/>
              <a:t>PrevAttempts</a:t>
            </a:r>
            <a:r>
              <a:rPr lang="en-US" dirty="0"/>
              <a:t> have a positive Correlation with each other.</a:t>
            </a:r>
          </a:p>
        </p:txBody>
      </p:sp>
      <p:sp>
        <p:nvSpPr>
          <p:cNvPr id="4" name="AutoShape 2" descr="data:image/png;base64,iVBORw0KGgoAAAANSUhEUgAAAowAAAJGCAYAAADRQNQEAAAABHNCSVQICAgIfAhkiAAAAAlwSFlz%0AAAALEgAACxIB0t1+/AAAIABJREFUeJzs3Xd0VOXaxuFfJpOEQEJLpSMEBKQJegAVsGBD0aN0JIp4%0A5ICiosChR0IJUToEpLcIJCKooIAKqBEERJQSepFIaAnV9Mxk5vsDv9EQ2KQXva+1Zi33zDN7P28G%0Aw8377r3HyW632xERERERuQVTUTcgIiIiIsWbAqOIiIiIGFJgFBERERFDCowiIiIiYkiBUUREREQM%0AKTCKiIiIiCEFRhERERExpMAoIiIiIoYUGEVERETEkAKjiIiIiBhSYBQRERERQwqMIiIiImJIgVFE%0AREREDCkwioiIiIghBUYRERERMaTAKCIiIiKGFBhFRERExJACo4iIiIgYUmAUEREREUMKjCIiIiJi%0ASIFRRERERAwpMIqIiIiIIQVGERERETGkwCgiIiIihhQYRURERMSQAqOIiIiIGFJgFBERERFD//jA%0AOH/+fB544AHS0tKKuhURERGRYukfHxjXrl1L+/bt+eKLL4q6FREREZFiyVzUDRSlnTt3Ur16dbp1%0A68bgwYN5/vnn2bdvH8HBwZQpUwYvLy/c3NwIDQ0lPDyczz//HCcnJ9q3b8+LL75Y1O2LiIiIFIp/%0A9AzjqlWr6Ny5M7Vq1cLV1ZW9e/fy7rvvEhoayrJly6hevToAx48fZ/369axYsYLly5ezadMmTp48%0AWcTdi4iIiBSOf+wM47Vr14iKiuLy5cuEh4eTmJjIhx9+SFxcHHXq1AGgefPmrF+/nqNHj3L27Fl6%0A9erleG9MTAy1atUqwhGIiIiIFI5/bGBcu3YtHTt2ZMiQIQCkpKTwyCOPUKpUKY4fP05AQAB79+4F%0AoFatWgQEBLBgwQKcnJxYsmQJd955Z1G2LyIiIlJo/rGBcdWqVbz//vuObXd3dx577DG8vb0ZPnw4%0ApUuXxsXFBT8/P+rVq0erVq3o3r076enpNG7cGD8/vyLsXkRERKTwONntdntRN1GcLF++nCeffJKK%0AFSsydepUXFxc6N+/f1G3JSIiIlJk/rEzjLfi5eVF7969KV26NJ6enoSGhhZ1SyIiIiJFSjOMIiIi%0AImLoH31bHRERERG5PQVGERERETGkwCgiIiIihhQYRURERMSQAqOIiIiIGFJgFBERERFDCowiIiIi%0AYkiBUUREREQMKTCKiIiIiCEFRhERERExpMAoIiIiIoYUGEVERETEkAKjiIiIiBhSYBQRERERQwqM%0AIiIiImJIgVFEREREDCkwioiIiIghBUYRERERMaTAKCIiIiKGzEXdwN9ZQkJCUbeQa56enkXdgoiI%0AiBQTmmEUEREREUMKjCIiIiJiSIFRRERERAwpMIqIiIiIIQVGERERETGkwCgiIiIihhQYRURERMSQ%0AAqOIiIiIGFJgFBERERFDCowiIiIiYkiBUUREREQMKTCKiIiIiCEFRhERERExpMAoIiIiIoYUGEVE%0ARETEkAKjiIiIiBhSYBQRERERQwqMIiIiImLIXNQN/FNt3bqVsLAw0tPTqVOnDqNGjcLDwyNbNRkZ%0AGUydOpXt27eTkZFBz5496dSpEwA//fQT06dPx2q14ubmxqBBg2jYsCEAq1evJiIiAmdnZypXrkxQ%0AUBDly5cv9LGLiIhIyVLiZxh37txJq1atCAwMpGfPnnTr1o3169ffsn7v3r08+uijTJ48OUfHGTp0%0AKFFRUaSlpbFq1ao89XzlyhWCg4N5//33WbNmDVWqVCEsLCzbNWvWrOG3334jMjKSZcuWsXLlSqKj%0Ao7FYLAwbNowRI0awcuVKXnnlFYKCggA4c+YMs2fPZv78+URERFC5cmXmzp2bp3GIiIjIP0OJD4wA%0ALVu2JDw8nA8//JCFCxeyYMECDh06dNPa77//nhdffJGBAwfm6ljx8fF5Dow7duygQYMGVK9eHYBO%0AnTqxYcMG7HZ7tmq++eYbnnnmGcxmM2XLluWxxx5jw4YNuLi4sGHDBurVq4fdbufMmTOOGUSbzYbV%0AaiU5ORmbzUZqaiqurq55GoeIiIj8M/ztlqTLlClD165d2bhxI+vXr+enn37CZrPRq1cvqlSpwpo1%0Aa3BxccHf35+MjAyWL1+O1WrFycmJsLAwjh07RkREBFOnTgXg/vvvZ9u2bY79z5kzh+PHjxMWFkb/%0A/v1z1eOFCxfw8/NzbPv6+pKUlERSUpJjWdqo5sbX/Pz8OH78OABms5lLly7Rs2dPrl69yoQJEwCo%0AVq0agYGBdOzYEU9PTzw8PFi0aFGu+hcREZF/lr/FDOONvLy82LhxI7GxsaxcuZJly5YxZ84catas%0AyXPPPUevXr149NFHOXXqFPPmzWPlypUEBASwdevW2+67b9++BAQE5DoswvXZvptxdnbOVs1fZyL/%0An8n050fp5eXFhg0bWLx4McHBwcTExLBjxw62bNnCF198wcaNG2nbti3BwcG5HoOIiIj8c/ztZhgB%0Azp49S4cOHVi7di2BgYEAWK1Wzpw5k6nOy8uLIUOGUKZMGU6ePEnTpk2z7Otm4Syv/P39iY6OdmzH%0Ax8dTtmxZ3N3ds1Xj7+/PxYsXHa/FxcXh6+tLYmIiu3bt4qGHHgKgXr161KlTh+PHj/PTTz/Rtm1b%0AKlasCEDnzp3p2rVrvo9NRERE/n7+djOMiYmJrFq1Ck9PT1q0aEF4eDhLly7lySefpFq1ao66hIQE%0AZsyYwdSpUxk3bhxubm7Y7Xbc3NyIj48Hrl8ocu3atUz7N5lMt5z9y66WLVsSHR3Nb7/9Bly/erlt%0A27bZrmnTpg1r167FarWSkJDAV199xYMPPojJZGLMmDHs2bMHgBMnThATE0PDhg2pV68eW7duJTk5%0AGYAtW7bQqFGjPI1DRERE/hn+FjOMO3bsIDAwEJPJREZGBm+88QaPPvoooaGh9OjRg+TkZNq1a5fp%0AtjUeHh40a9aMrl27Oi4eiYuL49lnn8XT05POnTtTu3ZtqlatmulYXl5eWCwWJk6cyODBg3PVb8WK%0AFQkKCmLIkCFYLBaqVq1KcHAwBw8eZNy4caxYseKWNXD9ApgzZ87Qo0cPLBYLzz//PM2bNwdg0qRJ%0ATJkyBavViouLC+PGjcPPz49nnnmGc+fO0bNnT1xdXalUqRLvvvtuLn/iIiIi8k/iZC+INVcBrs9i%0AllSenp5F3YKIiIgUE3+7JWkRERERyV8KjCIiIiJiSIFRRERERAwpMIqIiIiIIQVGERERETGkwCgi%0AIiIihhQYRURERMSQAqOIiIiIGFJgFBERERFDCowiIiIiYkiBUUREREQMKTCKiIiIiCEFRhEREREx%0ApMAoIiIiIoYUGEVERETEkAKjiIiIiBhSYBQRERERQwqMIiIiImJIgVFEREREDDnZ7XZ7UTchIiIi%0AIsWXZhhFRERExJC5qBv4O0v4aktRt5Brno89zL7T54u6jTxpXM2/qFsQERH5W9AMo4iIiIgYUmAU%0AEREREUMKjCIiIiJiSIFRRERERAwpMIqIiIiIIQVGERERETGkwCgiIiIihhQYRURERMSQAqOIiIiI%0AGFJgFBERERFDCowiIiIiYkiBUUREREQMKTCKiIiIiCEFRhERERExpMAoIiIiIoYUGEVERETEkAKj%0AiIiIiBhSYBQRERERQ+aibkBga/R+wtZ9RrrVQp3KVRnVoyce7u7ZqrmWlERo5EqOnDmNu6sbHVq2%0AolvbhwD46egRpn+6BmtGBm6uLgzq2JWGNWsW2Dh279jOioXzsFgs1KhVi34Dh1C6TJkc1fXu+AwV%0AvX0ctc926UbrRx4les/PLJszm4yMDDzLlqXXa29Qs3ZAgY1FRERE/lSiZhh37txJq1atCAwMpGfP%0AnnTp0oWDBw/etDY2NpYuXboUcoc5dyUhgeDly3j/lT6sGRVMFW9vwtZ+mu2aKWtW4e7mxqoR77Jk%0A4P/44eABvo/ej8VqZdjiBYzo3pOVw0byyuPtCQpfXGDjuHb1KrMnhTLo3bHMWPIhfpUqs3zB3BzV%0AnTn9Gx4enkyau9DxaP3IoyQlJjJp9CgC+/Rj8vzFvPrWO0wZOxpLenqBjUdERKS4s9lsBAUF0bVr%0AVwIDA4mJicn0+pdffknHjh3p1KkTS5cuzdOxSlRgBGjZsiXh4eF8+OGHvPnmm0yfPr2oW8qTHYcP%0A0aB6Tar7+gLQ6YE2bPjpR+x2e7ZqDp3+jfb/aoGzyYSL2cwDdzVk8y8/42I2s2FcKPWqVcNut3Pm%0AYjzly3gU2Dj27d5F7br1qFS1KgCPdXiW7zdvyjSO29UdPRCNydnE6IFvMfDVl1kVvoSMjAzOn4ml%0AdBkPGjVrDkCV6jUoXbo0Rw8eKLDxiIiIFHebNm0iPT2dyMhIBg4cSGhoqOO1jIwMJk+ezJIlS4iM%0AjGTFihVcvnw518cq0UvSv//+OxUrVuTHH38kLCwMu91OUlISkydPxsXFxVG3ceNGli9fjtVqxcnJ%0AibCwMI4dO8b8+fNxcXEhNjaW9u3b069fP06dOsXIkSOxWCyUKlWKqVOnkpaWxqhRo0hLS8PNzY2x%0AY8dSqVKlfBnDhStX8KtQwbHtW748SampJKWmOpaljWoa1riD9T/upGmt2qRbLWzZ8wtmZ2cAzM7O%0AXPr9d3q+H8LVpCQm9HolX3q+mYtxcXj/EWgBvHx8SElOIiU5OdOytFFdRkYGjZvdQ2CffqSnpzFh%0AxFBKly7DQ0+0JzUlhb0/7aLJPfdy/PAhTsec4srlSwU2HhERkeJu9+7dtG7dGoCmTZsSHR3teM3Z%0A2Zn169djNpu5dOkSNpsNV1fXXB+rxAXGHTt2EBgYSHp6OocPH2bWrFkcO3aMiRMn4ufnx5w5c9i4%0AcSMdOnRwvOfUqVPMmzcPd3d3goKC2Lp1K35+fpw9e5a1a9eSnp5O69at6devH++99x59+vShTZs2%0AbN68mYMHD/Lxxx8TGBhI27Zt2b59O5MmTWLy5Mn5Mh6b3XbT551NpmzVvP1cR6Z9upoe743Hu2w5%0AWtSrz75fTzpqvMqWZcO4UA6f/o1+M6dxR6VK1PD1y5fe/8p+ix5NJlO269o99edn5uLqytMdu7D+%0A09U81bEz/xsznpWLFhA+7wPqN2pMw6bNMJtdbrovERGR4urYA4/nqL7O1i9v+VpiYiIeHn+uHjo7%0AO2O1WjGbr8c7s9nMV199xZgxY2jbti3uN1wfkRMlLjC2bNmSqVOnAnDy5Em6detGSEgI48ePp3Tp%0A0ly4cIFmzZpleo+XlxdDhgyhTJkynDx5kqZNmwJQt25dzGYzZrOZUqVKAfDrr79y9913A/DII48A%0AEBISwty5c1mwYAF2u93xQeQH/4oViY455diOv3aVsqVL4+7mlq2a85cv8+azz1Puj1m8JV9/SVVv%0AHxJTUth19AgPNbk+1nrVqlOnSlWOnz2Tb4ExYslCftr+AwApSUlUv6OW47XLFy9SxtOTUjf84fT2%0A9ePYoUM3rfvu6y+pWTuAGrVqA2DHjtnZjM1mo5S7O8FT/jz9YEDvQPyrVMmXcYiIiJREHh4eJCUl%0AObZtNluWjPLYY4/Rrl07hg4dyqeffkrHjh1zdawSdw7jX3l7ewMwcuRIQkJCCA0NxdfXN9N5cwkJ%0ACcyYMYOpU6cybtw43NzcHK87OTll2Wft2rXZv38/AGvXriU8PJxatWoxaNAgwsPDCQ4O5oknnsi3%0AMbSsV5/oU7/yW1wcAKu3fk/bRk2yXbN6axRzvlgHwKXff+fTH7bxxD33YjI5MWb5MvacPAHAiXNn%0AiblwgYY17si33rv1esVxcUrIzA84dugg52JjAfhq3Vruve/+LO9p0vzeW9adPvUrkUsWkZGRQVpa%0AGhs//YT7HnwIJycnQoYP4cSRwwBs/+4bnJ3NjmApIiJSYjiZcvYw0KxZM6KiogDYs2cPdevWdbyW%0AmJhIz549SU9Px2Qy4e7unmXVL0dt22+8KqEY27lzJwMGDCAgIACTyURSUhI9evTgyJEj7NixA3d3%0Ad7y9vSlfvjx9+/blnXfeITIykgEDBnDmzBnMZjNly5bl7rvvplmzZkRERDhmK++//362bdtGTEwM%0AQUFB12e1SpVi4sSJJCQkMHr0aNLS0khNTWXEiBGOWUgjCV9tyda4th6IZtbaT7FkZFDV25vgwF6c%0AuXSRcSs+ZMXQEbesKVemDEmpqQQtW8Lpi3Fgh16PPU77e1sAsPvYUcdtdVzMZvp3eJZ776yXrZ48%0AH3uYfafPZ6v2//28cwcrFs7DarXgV6kK/YcMx7NsWU4cOcwHUyYyae5Cw7q01FQWzpzG0UMHyciw%0A0qrNg3Tv/SpOTk4c2LuHJbNnYrVaqVDRi/++PQi/ypUN+2lczT9H/YuIiBS0Y23a56i+TtT6W75m%0As9kYPXo0R48exW63ExISwsGDB0lOTqZr165ERkby8ccfYzabufPOOxk1ahTOf1znkFMlKjCWNNkN%0AjMVRbgJjcaPAKCIixc3xB5/KUX3At18UUCc5U+LOYRQREREpsW6zzFxcKTCKiIiIFBZnBUYRERER%0AMXCzC25LAgVGERERkcKShyuVi5ICo4iIiEhh0QyjiIiIiBhSYBQRERERI05akhYRERERQwqMIiIi%0AImJIS9IiIiIiYkS31RERERERYyYFRhERERExoq8GFBERERFDmmEUERERESM6h1FEREREjGlJWkRE%0AREQMaUlaRERERIzom15ERERExJjOYRQRERERQwqMciPPxx4u6hbypHE1/6JuQURE5O9FS9Jyo5BP%0ANhV1C7k2/Ll2XEpKLeo28sSrTCl2njhd1G3kSYva1Yq6BRERyUe6rY6IiIiIGNNV0iIiIiJiyORc%0A1B3kigKjiIiISCFx0gyjiIiIiBjSOYwiIiIiYkhXSYuIiIiIEX3Ti4iIiIgY05K0iIiIiBhSYBQR%0AERERQ1qSFhEREREj+qYXERERETGmwCgiIiIihnTjbhEREREx5JR/5zDabDZGjx7NkSNHcHV1Zdy4%0AcdSoUcPx+ueff87SpUtxdnambt26jB49GlMuz6EsmWdeioiIiJRATianHD2MbNq0ifT0dCIjIxk4%0AcCChoaGO11JTU5k2bRrLli0jIiKCxMREvvnmm1z3rRlGERERkcKSj1dJ7969m9atWwPQtGlToqOj%0AHa+5uroSERGBu7s7AFarFTc3t1wfS4FRREREpLDk40UviYmJeHh4OLadnZ2xWq2YzWZMJhPe3t4A%0AhIeHk5yczP3335/rYykwioiIiBSS/LytjoeHB0lJSY5tm82G2WzOtD1x4kR+/fVXZs6cmadj6xxG%0AERERkcJiMuXsYaBZs2ZERUUBsGfPHurWrZvp9aCgINLS0pg9e7ZjaTq3NMNYDNX28+KhuwJwNpmI%0A+z2RL34+SLo145b1TzdrQPzview8/hsATsDjTepR3bs8AMcvXGJL9LEC73vb91HMmTkDiyWd2nXq%0AMjxoNGX+MlWe3boL58/z6ks9WRaxivIVKgCw9btvGfvuKPz9KznqZi9cTJkyZfJ1DHt+3MGqJQux%0AWCxUu6MW/xkwEPfSWY9xq7qZ44O5cO6soy7+/DnqNWrC2++O5eDePUQsnEdGhhVXV1d69u1P7Tvr%0A5Wv/IiJSzOXjDOOjjz7Ktm3b6NatG3a7nZCQENatW0dycjINGzbk448/5p577uGll14C4MUXX+TR%0ARx/NXdt2u92eb51LJiGfbMrxe0q7uvBqu1Ys+24XV5JSeOiuAFzNzny590iWWi/P0jzepB5VKpQj%0A6tAJR2BsVL0SjapXYuXWn3FycuLFtvew42gMh8/GZbuP4c+141JSarbrr1y5zAudnmfu4qVUq16D%0AWdOnkpyczOBhI3JUt+Hzdcz/YDbnz51l/eZvHYHxg5nTKV26DC+98p9s9+RVphQ7T5zOdv3v164y%0ArO9/GDVpGv5VqhK5aD4pKcn0ev2tXNWdPHqYmePHMHLSNMqVr8BbL3Zn8LgJ1Kxdh1927mDlgjm8%0AP3+JYU8talfLdv8iIlL8nRs1Pkf1lcaOuH1RISiQJemdO3fy9ttvZ3pu0qRJrFmzhi5dumR6fuXK%0AlcycOROAhx9+mLS0tIJoqcS4w9eLc1d+50pSCgA//xrLXdUq3bS2+R3V2BdzlkNnLmR63uTkhIuz%0AM87OJpxN1x9Wm61A+/5x+3bq39WQatWv3//p+c5d+GrDem7894hRXXx8HFHfbGHyzLAs+9+/dy+7%0Ad/3Iyz260a93L37ZvTvfxxD9825q1a2Lf5WqADz8VAe2f7M5yxiyU2e1WJg3+X1e+O9rePn4YnZx%0AYXp4BDVr17k+1vPn8ChbNt/HICIixZuTyZSjR3GhJelipmxpN35P+XNm7/eUNEq5mHE1O2dZlv5q%0A3/VZx5o+FTM9vy/mLPWq+PLGE60xOTnxa9xljp+/WKB9X7hwHj8/P8e2j68fSYmJJCclZV5uNqjz%0A8fFlwuSpN91/uXLleOKpp2n78CPs/eVnhrwzgGURq/D9y77y6lJ8HBW9fR3bFb19SElOJjUlOdOy%0AdHbqvvtqA+W9vLjnvgccdWazmWtXrhD0Zl8Srv3O60NH5lvvIiJSQuirAfPPzJkziY2N5dKlS5w9%0Ae5Zhw4bRunVrpk6dys6dO7FarTz22GP06dOHwMBARo8eTe3atVm5ciUXL17kueeeo1+/fpQvX542%0AbdrQpEkTwsLCsNvtJCUlMXnyZFxcXBg4cCD+/v6cPn2aRo0aERwczOXLlxkyZAgJCQnY7Xbee+89%0AvLy8GDFiBFeuXAFg5MiR3HnnnQUydidu/gcpJ2cOtK5fi+Q0C9PXR+HibKJTyyb8K6A6P/6xZF0Q%0A7Lab92dyNuWq7kZ/DZJN7m5Go8ZN+HHHdp5+9t857PTWbvUzvvGu+Nmp2/jJanq/+XaWmnIVKjA9%0APJJTx48ROnwwlavXoFLVqnnoWkREShR9NWBmO3bsIDAw0LF9+vRp3nzzTY4fP57p+bi4OJ5++uks%0A73d1dWXBggVs27aNRYsW0bp1a9atW8eyZcvw9fVlzZo1hsePj49n9erVuLq6snz5ciZOnIifnx9z%0A5sxh48aNdOjQgVOnTrFw4ULc3d1p164d8fHxzJ07l4cffpju3bvz888/s2/fPo4cOULLli3p0aMH%0Ap06dYtiwYaxcuTLfflZt6teijr/P9XG7OBP/+5+XyHuWciMl3YIlI/tLyndW9uWrvUew2e2kWTPY%0A99s56lXxzffAOP+DWWz97jsAkpISqRVQx/FafFwcnmXL4u5eOtN7/Pz9ORC9/7Z1f5WQ8DtrPvqI%0AF3u/4rglgN1uz3TrgNxaHb6EX3ZuByAlOYmqNe9wvHbl4kXKeHjiVirzlWVePr6cOHLolnWnThzD%0AZsugXqMmjprkpEQO7t3jmHGsGVCH6nfUIvbUSQVGEZF/ECdn56JuIVcKLDC2bNmSqVP/nBWaNGkS%0AAAEBAYSHhzue//9ZwRvVr18fAH9/f9LT0wGYOHEikydP5uLFi447m//VX2d+qlatiqurKwB+fn6M%0AHz+e0qVLc+HCBZo1awZA9erVHTe89PHxIS0tjV9//ZVOnToB1y9Xb9asGa+++io7duxgw4YNAFy7%0Adi2XP5Wbizp0kqhDJ4E/Lnp5pCUVyrhzJSmFZndU4ei5+Bzt7/zVBOpX8SPm4hVMTk7UreTD2cu/%0A52vPAK/2e51X+70OwOXLlwjs0onTv8VQrXoNPl29itZtH8zynn+1asXMqZNvW/dXpUuXYfVHEVSv%0AWZOHHmnHkcOHOHggmpHBY/M8ho6BvegY2AuA369eYfhrr3L+TCz+VaqyZf06mrW8L8t7GjVrzsoF%0Ac25Zd3j/Pho0vjvT/a5MJmcWTJtE2XLlqXtXQ2JjTnEu9jS169XP8xhERKQEycfvki5MxXJJGrLe%0A2DI9PZ2NGzcyZcoUANq3b89TTz2Fq6sr8fHx1K5dm4MHDzrOj/vr8uCoUaP4+uuv8fDwYMiQIY5g%0AebMbWNauXZv9+/dTr149du3axbfffkutWrV45pln6NChA5cuXWLVqlUFNWyS0y18/vNBnm/RGGeT%0AiStJyaz76QAA/uU9eeruBiz8ZqfhPjbtP8pjje/kv+1aYbPbORV/me1HTxVYzwAVK3oxYvQYRgwe%0AhMVioUrVqgSNvX4l2KGDBwgdE8zSiI8M627F2dmZ96ZOZ8p7oSyYMxuzs5mxoe87rqDOL2XLV+DV%0AtwczM2QMVqsVX/9K/HfQEABOHj3CohlTGBc217AO4MKZM3jfcG5lKXd3BowKZvm82WRkZGA2u9Bv%0A8HAqevvk6xhERKSY05J0wXJ1daVcuXJ06dKFUqVKcf/991O5cmVefPFFgoODqVy5Mr6+vjd97zPP%0APMMLL7yAu7s73t7exMXd+vYyffv2Zfjw4axduxaAkJAQPDw8GDFiBB999BGJiYn079+/QMb4/05c%0AuMSJC5eyPH/+asJNw+LnPx/MtJ2SbuGzn6Kz1BW0+x5ozX0PZJ35rd/gLpZGfHTbur/64ee9WfYx%0Af2n4LarzT5N7W9Dk3hZZnq9V907Ghc29bR3AS6+/edPn6zVqQvD02fnTqIiIlEj5+U0vhUn3YSxA%0AubkPY3GR0/swFkc5vQ9jcaT7MIqI/L3EvT8jR/W+/7v5JERhKzEzjCIiIiIlnpakRURERMRQCV2S%0AVmAUERERKSROmmEUEREREUO6rY6IiIiIGNKStIiIiIgY0pK0iIiIiBhxMmlJWkRERESM6BxGERER%0AETGkJWkRERERMVJSvxpQgVFERESksCgwioiIiIghXfQiIiIiIoY0wygiIiIiRnQOo4iIiIgY05K0%0AiIiIiBjSDKOIiIiIGHEyOxd1C7miwCgiIiJSWDTDKCIiIiKGSuhXAzrZ7XZ7UTchIiIi8k9wNXJN%0AjurLd32+gDrJGc0wFqDLyalF3UKuVSxdiisrVhV1G3lSoUdnvj10sqjbyJMH69ciYfN3Rd1Gnng+%0A0raoWxARKT60JC0iIiIihkrokrQCo4iIiEhhMWmGUUREREQM6JteRERERMRYCZ1hLJkL6SIiIiIl%0AkcmUs4ejZpGVAAAgAElEQVQBm81GUFAQXbt2JTAwkJiYmCw1KSkpdOvWjRMnTuSt7Ty9W0RERESy%0Az8mUs4eBTZs2kZ6eTmRkJAMHDiQ0NDTT6/v37+eFF17g9OnTeW5bgVFERESkkDg5OeXoYWT37t20%0Abt0agKZNmxIdHZ3p9fT0dGbNmkWtWrXy3LfOYRQREREpLPl4DmNiYiIeHh6ObWdnZ6xWK2bz9XjX%0AvHnzfDuWAqOIiIhIYcnHq6Q9PDxISkpybNtsNkdYzG9akhYREREpLPl4DmOzZs2IiooCYM+ePdSt%0AW7fA2tYMo4iIiEghccrHJelHH32Ubdu20a1bN+x2OyEhIaxbt47k5GS6du2ab8cBBUYRERGRwpOP%0AS9Imk4kxY8Zkeq527dpZ6sLDw/N8LAVGERERkcJym3srFlcKjCIiIiKFRF8NKCIiIiLGNMMoIiIi%0AIoY0wygiIiIihvLxKunCpMAoIiIiUkicTM5F3UKuKDAWE9u+j+KDmTOwpKdTu05dRrw7mjJ/+bqf%0A7NZdOH+e/7zYk/DIVZSvUAGAgweimTZxIqkpKWTYMgjs9TJPPPV0wY3l6BFmb/4KS0YGAX5+jHjm%0AOcq4lcpSZ7fbGfvZGmr7+vHCfQ8AkGqxMGn9Og6dPYPNbueuKlUZ1L4DpVxcCqzfv9r/0498Er4Y%0Aq8VClZp38GL/AbiXLpPtOltGBivnz+ZY9H4AGja/l469/oOTkxNnT8fw4ewZpKWk4uQEz73Ym7vu%0Azr+vbQLYun8fYZ99QrrVSp0qVRjV8yU83N2zVZNhs/F+5Ep+PnYUgPvvashbz3fCycmJk+fOMn5F%0AOClpaYATb/z7eVo1uCtfexcR+UcooTOMJfPMy7+ZK5cvM/7dICZMnEzkp2upUrUKs2dMz3Hd+nXr%0A6Nv7ZS7Gxzues9vtDB80kP/07ceyyI+YGjabGZMncTompmDGkpTEuM/WMKFLdz7qP4DK5Ssya9NX%0AWep+jY+j/7JFbD6Q+YvSl3z/LRk2G+F9X+fDvv1Js1pYtvW7Aun1RgnXrrJ05hT+O2QkY2YvwNvP%0An0+WLc5R3Y5vt3DhzBmCpn/AqGmzOXpgPz//sBWAlXNmcf8jjzFq2ixefONt5k0MISMjI9/6v5KQ%0AQHD4Ut7v05c1o8dSxduHsE/XZLtm/c4dxFw4T8TId1k5YhQ/HzvK5l92AxAasYJnWt3PiuFBBAW+%0AxNAFc7HmY+8iIv8Y+fhNL4Wp+HRyG8eOHaNPnz4EBgbSsWNHZsyYgd1uv+37YmNj6dKlSyF0mHs/%0A7thO/bsaUq1GDQCe79yFLzeszzI+o7r4uDiivt3ClJlhmd6Tnp5O7z7/5V8tWwLg6+dHufIViIu7%0AUCBj2XniGPWrVKG6l/f1Hu/9F1/u35tlLKt37eTpps145K6GmZ6/u0ZNXm7zICYnE84mE3X9K3P+%0A2tUC6fVGB/f8TI2AuvhVrgJA2yeeZmfUN1l6N6qz2WykpaZitVqwWCxkWK2Y/5gdtdlsJCcmApCa%0AkoKLi2u+9r/j0EEa1KhBdV8/ADq1acuGXTsz9W9Uk2GzkZKehsVqId1ixZKRgav5z94TkpMBSE5N%0Axa2QZnxFRP5unExOOXoUFyViSfr333/nnXfeYebMmdSsWZOMjAzeeustIiIi6N69e1G3l2cXzp/H%0A18/Pse3j60dSYiLJSUlZlptvVefj60vo5KlZ9u3m5sYzzz3v2P509cekpCRzV6PGBTKWuN+v4Ve2%0AnGPbt2xZktLSSE5Py7QsPah9BwB2/Xoy0/tb1K7j+O9zV68QueMHhnZ4tkB6vdGVixep6O3j2K7g%0A7U1qcjKpKcmZlqWN6u57uB27f/ieIb0DycjIoEHTZjT51/Ww3v2/rzNl1FA2rfuEhGvX+M/AoTg7%0A59+5LBeuXMavQkXHtm/5CiSlppKUmupYljaq6dDqPjb/spsnhw0hw5ZBi/oNaNO4CQBDuvag7/TJ%0ArNiyicsJCYT0fhVzPvYuIvKPoaukC87mzZtp0aIFNWvWBMDZ2Zn33nsPFxcXRowYwfnz54mLi+Ph%0Ahx/m7bffZujQoVy9epWrV68SFBR0030ePHiQsWPH4uzsjJubG2PHjqVy5cpMnjyZ6Ohorl69Sr16%0A9ZgwYQIzZ84kNjaWS5cucfbsWYYNG0br1q3zbXy2W8yUmpxNuaq7lWWLFvLRyhVMDZtNqVJZzynM%0AD7fsMYfT6ofPnmFI5Ao6/asFD9Stlx+t3ZbNZrvp86YbTlA2qvs8cjmeZcsxcckKLOnpzJ4whq8/%0AXc2D7Tswf9IEer35Do3vbcHJI4eYNX40NQPqUtHH56b7y3H/t/jZO//lnl9GNfO/WEd5Dw++em8S%0AaZZ0Bs6ZzYebvqJz24cYtnAeo198mdaNGrP/15O8/UEYDWrUxL9ixZvuT0REbkGBseDExcVRrVq1%0ATM+VKVOG2NhYmjZtSufOnUlLS6NNmza8/fbbALRs2ZJevXoRGxt7032OHDmS8ePHU79+fTZt2kRo%0AaCghISGULVuWxYsXY7PZeOqpp7hw4frSraurKwsWLGDbtm0sWrQoz4Fx3uxZbP3u+rl5SUmJ1A74%0Ac2YtPi4Oz7JlcXcvnek9/v7+HNy//7Z1N0pPT2dc0Ch+PXmS+UuXUemPpdSC4FeuPAfO/Pkzj//9%0Ad8qWcsfdNfvLr19H72PiF+sY2P5pHm/UpCDadFi7Yhl7f9wJQGpKMlVq1HS8dvXSRUp7eOB2Q7iu%0A6OPLqWNHblr3y44f6PZqP8wuLphdXGj1UDt+3r6VOg0bkZ6WRuN7WwBQ6876VK5Wg1+PHc63wOhf%0AoSLRp351bMdfvUrZ0qVxd3PLVs2WPb/wvy7dcDGbcTGbebrl9RnHZnXqkmpJp/Ufs9KN7qhFrUqV%0AiT71qwKjiEgOOZXQG3eXiK4rV67M+fPnMz13+vRpzp07x/79+xk4cCAhISGkp6c7Xr/jjjsM9xkX%0AF0f9+vUBuPfeezl27Bhubm5cvnyZd955h6CgIJKTk7FYLACOWn9//0zHya0+r73OssiPWBb5EfOX%0AhRO9f5/jQpRPPl5FmwcfzPKef7Vqla26G40YPIikpCTmLV1aoGERoEXtAKJjT/PbpYvXe/xpF63r%0AZX+GcMvBaKZs+ILpgb0KPCwCPNPjRUZNm8WoabMY8t5UTh45zIWzZwCI+nI9Tf7VKst7GjRtdsu6%0A6rUC+GlbFAAZVit7d+3gjrr18PWvTEpSEicOHwQg/txZzsWepvodWb8kPrdaNmhA9K8n+e2P81NX%0Af/8dbRs3zXZNvWrV+frn6xe5WDOsRO3bS8M7alHNx5fElBT2njgBQGx8HKfOn6PeDf+IExGRbDCZ%0AcvYoJkrEDONDDz3E3Llz6d69O9WrV8disRAaGkqLFi3w9PRkzJgxxMTE8NFHHzlO8L/ddzX6+vpy%0A+PBh6tWrx65du6hZsyZRUVGcO3eOadOmcfnyZb7++uts7y8vKlb0YuToMQwfPAiL1UKVqlUJGjse%0AgEMHDjBhTDDLIj8yrLuVvXt+YWvUd1SvUYP/9urleP61t96i5X335/9Yyngw6tnnGb4qAktGBlUr%0AVCTouY4cOnuGkLWfEN63v+H7Z2/+Gjt2QtZ+4niucbUaDH6qQ773eqOy5cvz0htvM+/98VitVnz8%0AK/HyW4MAOHX8KOFh0xk1bZZhXefefYiY/wFBr7+KyWSiXuOmPPF8Z5zNZvoNG0XkgjlY0i04m53p%0A2e8NfCpVzrf+K3qWJSiwF0Pmz8VitVLVx4fgl3pzMOYU45YvY8XwoFvWALzTqQsTP4qgY/AonE0m%0A7r2zPr0eexyzs5lJffoxeVUEaVYLZmdnhnfvSVUf33zrXUTkH6OELkk72bNzqXExEB0dzfvvv4/d%0AbicpKYmHHnqIJ554goEDB+Lp6Ymrqyvnzp1j6dKlTJ06lfbt29OmTRtiY2Pp0KFDphnHoUOH4uHh%0Awfjx47Hb7Tg7OxMSEkKpUqXo27cvpUqVwsnJidTUVIYNG8YPP/yAt7c33bt358SJE4wePZrw8PDb%0A9nw5ObUgfyQFqmLpUlxZsaqo28iTCj068+2hk7cvLMYerF+LhM2Fc1uhguL5SNuibkFEpNhI2X8g%0AR/XujYrHPW9LTGAsiRQYi5YCY/GgwCgi8qfU6EM5qi/VsH4BdZIzJWJJWkRERORvoYQuSSswioiI%0AiBSWYnQz7pxQYBQREREpLJphFBEREREjTsXo+6FzQoFRREREpLBoSVpEREREDBWjm3HnhAKjiIiI%0ASCEpyC8CKUgKjCIiIiKFRTOMIiIiImJIM4wiIiIiYkiBUURERESMODk7F3ULuaLAKCIiIlJYNMMo%0AIiIiIoZ0H0YRERERMaJvehERERERY5phFBEREREjKaXcclTvWUB95FTJnBcVERER+Yez2WwEBQXR%0AtWtXAgMDiYmJyfT6li1b6NixI127duWjjz7K07EUGEVERERKoE2bNpGenk5kZCQDBw4kNDTU8ZrF%0AYmHChAksWrSI8PBwIiMjuXjxYq6PpcAoIiIiUgLt3r2b1q1bA9C0aVOio6Mdr504cYLq1atTrlw5%0AXF1dad68Obt27cr1sXQOYwGqWLpUUbeQJxV6dC7qFvLswfq1irqFPPN8pG1RtyAiIsVQYmIiHh4e%0Ajm1nZ2esVitms5nExEQ8Pf88A7JMmTIkJibm+lgKjAXIGp/7qd+iZvbxJv232KJuI09cq1ct0Z8B%0AXP8czl3L/f/gxUGlch4kJCQUdRt58tdfuiIixYWHhwdJSUmObZvNhtlsvulrSUlJefpdpiVpERER%0AkRKoWbNmREVFAbBnzx7q1q3reK127drExMRw9epV0tPT+emnn7j77rtzfSzNMIqIiIiUQI8++ijb%0Atm2jW7du2O12QkJCWLduHcnJyXTt2pWhQ4fyyiuvYLfb6dixI35+frk+lpPdbrfnY+/yFyV5OVRL%0A0sWDlqSLBy1Ji0h+yenvw+Ly+0dL0iIiIiJiSEvSIiIiIoXE4uxS1C3kigKjiIiISCEpqScCKjCK%0AiIiIFBJbCU2MCowiIiIihaSkXmuswCgiIiJSSBQYRURERMSQlqRFRERExFAJzYsKjCIiIiKFJcNu%0AK+oWckWBUURERKSQ6BxGERERETGkcxhFRERExJDNpsAoIiIiIgZK6ASjAqOIiIhIYdE5jCIiIiJi%0AyIYCo+TSdz/8wLS5c0hPT6du7QDGDhuGR5kyOao5d+ECPf7bhzVLllKhfPlM7409e5bOr/Rm/tSp%0ANKxXv0DGELVzB9MWLsBisVDnjlqMGTgoyxhuVZOalsb4mTOIPnIEu91Go3r1GfHGm5w5f44hISGO%0A92fYbBw/9StTg0bTrnXrfB9DQX0OO3/ezeRZs7BYMyjl5sqwAW/TuEGDfO8fYPvW75k/OwxLuoVa%0AAQH8b2QQZTw8sl2XlprKtInvcfjgAew2O/UbNmTA4CG4lSr15xjPnKHPSz2ZOGMW9QpgHFu3biUs%0ALIz09HTq1KnDqFGj8LhhDLerOX/+PC+//DIrV66k/A3/P3z22Wd8++23TJ06Nd97FxG5nZI6w2gq%0A6gb+6S5fucLIkPFMGzeeL1ZGULVyZaZ88EGOaj7bsIEXX3+NuIsXs+w/LS2NIWPHYLFaC24MV68y%0AatJEpgaNZt3ipVStVIlpCxdku2beiuVkZGSweu48Vs+dT1paGgtWrqB2jZp8PHee43Ff8+Y8+dDD%0ABRIWC+pzSLdYGBQURPCQoXyydCn/fakXw8aOyff+Aa5eucJ7Y4MZEzqR8I/XULlKVebNmpmjuvDF%0Ai8iwZrBweQQLV0SQlpbG8qWLHe9NS0tj/LujsFgsBTKGK1euEBwczPvvv8+aNWuoUqUKYWFhOar5%0A/PPPefXVV4mPj8/0vmvXrhESEsLEiRNL7C9sESn57HZ7jh7FxW0D486dO3n77bdzfYDIyEjHXy7n%0Azp3jrbfeIjAwkM6dOzN69GjS09NzvM9du3Zx+PDhHL0nLS2NVatWAbBmzRoefPBBAgMDeeGFF+jZ%0Asyfbt2/PcR/54YddP9Kwfn1qVKsGQLfnnuOLr7/K9IfEqCbuYjxbvo/ig4mTbrr/cVOm8O8n21Oh%0AXLmCG8Pun7ir7p3UqFoVgK4dnuGLzZszj8Gg5p5GjenzwguYTCacnZ2pFxDAubgLmY6xe/8+vv4+%0AiqC3BhTMGAroc3B1cWHLp59Rv25d7HY7sWfPUr6APotdO7dTr0EDqlavDsAzHTuxaeOGLL9wjOqa%0A3H03gb1fcXwWdereyYVz5xzvnf7+ezzx9NOUu2HWLr/s2LGDBg0aUP2P3jp16sSGDZnHYFQTHx/P%0Ad999x/Tp07Ps++uvv8bb25sBAwrmz5CISHbY7Dl7FBcFPsM4d+5cbDYbGRkZvPbaa/Tu3Zvw8HBW%0ArVqF2WxmxowZOd7n6tWriYuLy9F74uPjHYER4OmnnyY8PJzly5czbdo0Ro8enWVGojCcuxCHv6+v%0AY9vPx4fEpCSSkpOzVePr7cP0kAkE3HFHln1/vG4tVquVzs88U6BjOB8fj7+PT+b+kjOPwajmvnvu%0AoWbV6yHs7IULfLhmDY+1aZvpGJPnzeWNl3tnWSLOLwX5ObiYzVy8fJmHn/s3k2bPonePFwpkDHEX%0ALuDj6+/Y9vH1JSkpieSkpGzX3duyFdVq1ADg/LlzfByxgraPtAPg808/wWq18vS/ny+Q/gEuXLiA%0An5+fY9v3j96S/jIGoxofHx8mTpxIrVq1suy7U6dO9OnTBzc3twLrX0TkdkrqDGOuzmHcuHEjy5cv%0Ax2q14uTk5FgOGjBgAHa7nbS0NIKDg4mOjiY+Pp63336bXr164e/vT5MmTRz7GTx4MDbb9a/IWbRo%0AEV988QVms5l77rmHwYMHM3PmTGJjY7l06RJnz55l2LBhVKhQge+//54DBw4QEBDAli1b+Oqrr0hJ%0ASaFChQqEhYVhs9kYNmwYZ8+exWKxMGrUKFavXs3x48cJCwujcuXKmcbj7e3N448/zrfffsuTTz7J%0AiBEjSEhIIC4ujh49etChQweee+45vvzyS5ydnZk4cSJ33XUX7du3z+3P3cF+i68IMplMOaq50cEj%0AR/jo009ZOmt23hrMBrstG2PIRs2Bo0cZMPpduj/7LG1btnI8v+fAAa5cu8ZTDz+STx1nVVCfw//z%0ArliRbz79jINHjvDKW29Ru2ZNav4xQ5Zf7Lf4p6jJ2TnHdUcOHWLU/wbyXOeu3Ne6DUcPH2LtmtXM%0AmDc//xq+Cdst/pw4/6W37NSIiBRXxSkE5kSuZhhPnTrFvHnzWLlyJQEBAWzdupV9+/ZRvnx55s+f%0AT1BQEMnJyXTu3BkfHx+mTp1KXFwc1f5Yyvt/bm5uuLu7c+TIETZs2EBERAQRERHExMTwzTffAODq%0A6sqCBQsYMWIES5YsoWHDhrRu3ZrBgwfj7+/P1atXWbJkCatWrSIjI4P9+/cTERFBlSpViIyMZMqU%0AKezdu5e+ffsSEBBA//79bzomLy8vrly5QkxMDE899RSLFi1i4cKFLFmyBE9PT5o3b87WrVvJyMgg%0AKiqKdu3a5eZHl0UlP3/iL11ybMddvEhZT09Ku7vnqOZGn23cQGJSMi/0/S/P93qJuIsXGRIczJat%0A3+dL33/l7+tL/OXLhv3drmbDN1voM/R/DPjPf3j1hhm4jd9+wzOPPpatYJZbBfU5JCQmsum77xzb%0ADe68kzsDAjh68kS+9L1o7ge88kJ3XnmhO1989imXL/15/uTF+Hg8y5bF/Yb+fP39Des2f/Ulg954%0AjT6vv0HPl3sD8OX6L0hOSuL1V3rzygvduRQfz/igkWyL+o785O/vz8W/nAMaHx9P2RvGkJ0aEZHi%0Ayma35+hRXOTqb2AvLy+GDBnCsGHDOHLkCFarlTZt2tCsWTNee+01ZsyYkeUv98qVK3P+/PlMz125%0AcoUtW7Zw8uRJmjRpgouLC05OTtxzzz0cO3YMgPr1r1/V6+/vn+V8R5PJhIuLC++88w7Dhw/n/Pnz%0AWK1WTp48SdOmTQGoWbMmvXr1uu2Yzp49i5+fH97e3mzatIlBgwbxwQcfYP3jYpHOnTuzZs0aoqKi%0AuO+++3B1dc3Njy6L+/71L/YdOEDM6dMARH76CQ/fcFFHdmpuNOytAayPiGDNkqWsWbIUX29v3nv3%0AXR5+IP8vGLmv+T3sO3SQmNhYAD76fB0Ptbov2zVfRX1H6OxZzJvw3k1nEX/at48Wd9+d731n6q+A%0APgeTycSoCRP4ed8+AI6fPMnJ32Jo3OCufOm793/7sXD5ShYuX8nsRUs4GL2f2N9+A2Dtmo+5/4al%0AfYB7W7S8Zd23mzcxc/JEJs6YRbsnnnS85413BvHh6k8cx/Ly8WHEmHE33X9etGzZkujoaH77o7fV%0Aq1fTtm3bHNeIiBRXJTUw5nhJOiEhgRkzZvDtt98C8PLLL2O329m5cye+vr4sWrSIX375hSlTphAe%0AHo6TkxM2m42mTZsSGxvLvn37aNy4MXa7nbCwMNzc3Hj22WdZvHgxVqsVZ2dndu3axb///W8OHz6M%0Ak5NTlh6cnJyw2+0cPnyYTZs2sWrVKlJSUnj++eex2+3Url2b/fv3065dO06fPs20adMYOHDgLZey%0A4uLi2Lx5M/369eODDz6gadOm9OjRgx07dvDdH7ND99xzDyEhIXz88cf5etK8V4UKjBs+nAEjR2K1%0AWqhWpQohI0cRffgQQaGhrFmy9JY1xYVXhQqMHfQ/3hkbjMVipVrlSoT8bygHjhzh3SmT+XjuvFvW%0AAExfuBC73c67UyY79tn0rrsY+eZbAPx29gyV/fxveuz8HENBfA5lSpdmxoQJhM6YjtVqxdXFlfff%0AHZ3pXMj8UqFiRYaMepd3h/4Pi9VC5SpVGT76+hXZhw8eZOL4sSxcvtKwbv7sMOx2OxPHj3Xst1GT%0AJgz447MqaBUrViQoKIghQ4ZgsVioWrUqwcHBHDx4kHHjxrFixYpb1oiIlAQldUnayX6bznfu3Mkb%0Ab7xB1T+uboU/ZwvNZjNly5bl7rvvplu3brzzzjtYrVasViuvv/46DzzwAEOGDOHs2bMsW7aM2NhY%0AxowZQ0pKCsnJyTRt2pShQ4fi6urK4sWLWb9+PTabjebNmzNs2DDCwsLw9vame/funDhxgtGjRxMe%0AHk5ERATLly9nypQpjB071jHz6OrqSqdOnXj88ccZPnw4Fy5cICMjg+HDh1O3bl26dOnCAw88QO3a%0AtZkxYwbVqlXDZDJht9t54403uPfee9mxYwfjxo2jfPnyeHp6cuzYMdavX+/ocePGjURGRmbrh2uN%0Az3qbm5LC7ONN+m+xRd1GnrhWr1qiPwO4/jmcu5ZY1G3kSaVyHiQkJBR1G3ni6elZ1C2IyN/E7lNn%0AclTfvGaVAuokZ24bGOVPCxYsoHz58nTq1Clb9SU5rCgwFg8KjMWDAqOI5Jeffs1ZYLznjuIRGPVN%0AL9k0dOhQ4uLimDNnTlG3IiIiIiVUSZ2nU2DMptDQ0KJuQUREREq44nQhS04oMIqIiIgUEs0wioiI%0AiIihEpoXFRhFRERECkvGLW7xV9wpMIqIiIgUEp3DKCIiIiKGFBhFRERExFBJveglV98lLSIiIiI5%0AZ7fbc/TIjdTUVN544w169OjBq6++yuXLl29ad/nyZR5//HHS0tJuu08FRhEREZFCYrPn7JEbK1eu%0ApG7duqxYsYJ///vfzJ49O0vN999/T+/evYmPj8/WPhUYRURERApJYcww7t69m9atWwPQpk0btm/f%0AnqXGZDKxePFiypcvn6196hxGERERkUKS3+cwrlq1iqVLl2Z6zsvLC09PTwDKlClDQkJClvfdf//9%0AOTqOAqOIiIhIIbGRv4Gxc+fOdO7cOdNz/fv3JykpCYCkpCTKli2b5+NoSVpERESkkBTGknSzZs34%0A7rvvAIiKiqJ58+Z57luBUURERKSQFMZFL927d+fYsWN0796dyMhI+vfvD8DixYvZvHlzrvbpZC+p%0ANwQqAazxF4u6hVwz+3iT/ltsUbeRJ67Vq5bozwCufw7nriUWdRt5Uqmcx03PnylJ/v9cIBGRvFr3%0A86Ec1XdoVr+AOskZncMoIiIiUkhK6jydAqOIiIhIIVFgFBERERFD+X2VdGFRYCxAZh/vom4hT1yr%0AVy3qFvKspH8GcP0cwJJO5wCKiFynGUbJIj3mdFG3kGuuNaqV6P7h+hguJ6cWdRt5UrF0qb/FBSOW%0As+eLuo08cansz6V5S4q6jTzx6tOrqFsQEaCE5kUFRhEREZHCYiuhiVGBUURERKSQaElaRERERAwp%0AMIqIiIiIIS1Ji4iIiIghBUYRERERMZSR2y+ILmIKjCIiIiKFROcwioiIiIih/2PvvsOiuL4Gjn9p%0ANgSVriIWxBpNbImaxJZoiokx9hgxmthixYoNBUWxAYpYQKwoiERsURONsSaKUWPvGkSxgIoKC7L1%0A/QOzEYEVqfp7z+d5eB525szsubOzu2fvvbMrBaMQQgghhDBI5jAKIYQQQgiD3tB6UQpGIYQQQojC%0AIkPSQgghhBDCIBmSFkIIIYQQBkkPoxBCCCGEMEh6GIUQQgghhEFSMAohhBBCCINkSFoIIYQQQhj0%0AhtaLUjAKIYQQQhQWGZIWuXYg+gjzVyxHpVLhUrUa00aNprS5eY5inqalMSMwgLOXLqHT6ahXqxaT%0Ahg6nRPHiXLtxA6/5fqSkPsXICNx+6Mf7jZu81u1JUiQz1deXf27eRKvT0qFtO37o3qPAc/7XHwcP%0AsGRhACqlEmeXGkya6ol56dKvHHfv7l369e5FaEQkZcuVA+D8ubPMnzuXp6mpaLQaXPv05dP2X+Q5%0A50OHDhEYGIhSqcTFxQUPDw9KZ5FzdnEajQZ/f38OHz6MRqOhV69edOnSBYADBw7g6emJg4ODfj/L%0Ali0jMjKSXbt26ZclJiaSkpLC/v3789ye/YcPMz8kGJVKRY1q1Zg21j3T+ZNdzNO0NLzn+3Pu0kW0%0AWi8J0PIAACAASURBVB31atdmsttIShQvrt82asd29hw6yKKZs/Kca078cf0qSw/uQ6XR4Gxrx8R2%0An2P+XD7/0ul0zPh1O9WsbenZ5L1M6yds2YhN6dKM/uiTwkhbCFFA3tQhaeOiTuD/u4ePHuExbx7+%0AU6aybcUqHMuXZ/7ykBzHBIetQ6PRsHFpMBuXBpOWpiRkfTgA3gsX8PUnn/LT0iCmjR7DGO/pqDWa%0A17o9gatWYW9ry6ZlIYQvXMSGn7dx8vz5As35X4kPHzJj6hR85voSsXkrFR0rsjhgwSvH7di2jUHf%0A9+V+QoJ+mU6nY+KY0fQb9CNrIjbgH7iYAN953LxxI285Jybi5eXFnDlziIqKomLFigQGBr5SXFRU%0AFLGxsURERLBmzRrCw8M5e/YsAKdPn6ZXr16EhYXp/8zNzenTp4/+dlBQECVLlmTmzJl5ags8Ozfm%0AzGK+13R+XrMWx/IV8A8OynFM8NrQ9OdDyAqilq8gTZlGyLq1ADx+8gQvP198FgYU2pBQYkoKM37Z%0AzswOnVj//UAqlCnL4oN7M8XFPLjPsMhw9ly6kOV+1h49wqm4mwWdrhCiEOh0ulf6e13kuWCMjo6m%0AUaNG3LlzR79s3rx5REVFZbvNxYsX6devH66urvTo0QN/f3+USiUAp06dom3btvj6+qLValm6dCk9%0Ae/bE1dUVV1dXLl269Mo5Pnr0iG3btr3ydrt37+bevXuvvN2r+PP4cerWrEHlio4AdP/iS7b/vifD%0ASWIopnG9+gzo2QtjY2NMTEyoVb06d57lrNVqeZKcDIAiJZVixYoVaFvyoz3jBw9h9ICBANx/+BCl%0ASoXFC71LBeXokcPUrvsWlSpXBqBT1278unNHpiesobiE+HgO7Psdv4UZizalUsn3AwbybtOmANjZ%0A21OmbDni4/N2fh05coQ6derg5OQEQJcuXdi5c2emnA3F7d27lw4dOmBqaoqlpSXt2rVj586dQHrB%0AeOzYMXr16kW/fv04ceJEphzmz59P8+bNef/99/PUFoA///qLujVrUdnx2bnx1Vds3/NbxvPHQEyj%0A+m8z0LW3/vlQu7oLt589H37Ztxdba2tGD/oxz3nm1NEb16ntUJ5K5awA6PR2A3ZdOJ/p8dl48jjt%0A36rHRzVrZ9rH8dgbHIm5Tse3GxRKzkKIgqXV6V7p73WRLz2MxYoVY8KECTmqhO/fv8+oUaOYNGkS%0AoaGhhIeHY2Zmho+PDwAHDx6kd+/ejB49mpCQEBITE1m7di2hoaGMHTuWwYMHo1KpXim/S5cu8fvv%0Av79yu9asWUPys4KroNxNiMfB1k5/297WluSUFBQpKTmKad64MVWevXHevnePtVFRtGvREoCJQ4cT%0Asj6cj3r2oP/4cXgMH4Gpiclr3R4jIyNMTUwYP8uHrwf0o0n9t/XtK2j37t7Fzt5ef9vWzh5FcjIp%0ACkWO42zt7Jjl609VZ+cM2xQvXpwOX3fS39688SdSU1OoW69+3nK+dw/753Kxs7NDoVCgeDFnA3Ev%0ArrO3tyc+Ph6AMmXK0LVrV9auXcvQoUMZO3Zshg9R165dY9++fQwaNChP7fjX3YR4HOxeODcUiszn%0ATzYx7zdpQpVKlQC4ffcuoRt/ol2rVgB07/AVg7/rk2F4uqDde5KEvYWl/rathSUKZRopzz4g/2v0%0AR5/wWZ16mbZPSE5i/t7deH7eAWMjGRAS4n+B7hX/Xhf5MoexadOmaLVa1q1bR69evfTLV6xYwfbt%0A2zE1NaVx48aMHTuWLVu20LlzZ6pWrQqAkZERQ4YM4aOPPuLo0aNERUVhZmaGg4MDERERREVFYWyc%0A/kJZv359fvrpJ8zMzDh//jzTp0/HxMSE4sWLM336dLRaLaNHj8bBwYGbN29Sr149vLy8WLp0KRcv%0AXiQiIoIGDRowa9YsNBoNiYmJeHp60rBhQyIjIwkPD0er1dKmTRvq16/PhQsXcHd3Z9WqVYwZM4bk%0A5GRSU1MZOXIkH3zwQX4cumyL7H/bnNOYc5cv4+Y1lW+++oqWTZuSplQydoY33mPG0bJpU05dOM+w%0AKR68VaNmhjfb/JZf7Zk1fgJTRrgxcponS9etZUjv7/I30Sxk90nO2MQ4V3HZWbNiORvCw/APXEyJ%0AEiVeLckXaLXaLJebvPDBwFBcVo/Hv4/F3Llz9cveeecd6tevT3R0NB06dABg/fr1dOvWLcs5k7mR%0AXZ7Pnxs5iTl36RIjpkzmm45f06pZ83zJLTd02bzcGxsbvXRbtUbDlJ+3MKL1x9jk0/EVQhS916nX%0A8FXk20Uvnp6edO3alQ8//BAAhULBzp07Wb9+PaampgwbNoy9e/dy8+bNTENXRkZG2NraUqFCBb7+%0A+mtsbGxo27Ytnp6elClTJkNsuWcXEEyePJkZM2ZQu3ZtfvvtN2bNmsW4ceOIiYlh+fLllCxZko8/%0A/piEhAQGDRrE+vXr6d69Ozt27MDd3Z2aNWuybds2oqKiqFy5MsuWLWPr1q0UL14cX19fmjRpQu3a%0AtfH09OTOnTs8evSIkJAQHjx4QExMTH4dNhxs7Th98b95S/H372NpYUGpkiVzHLNz7168AwOYOGQo%0A7dt8BMDVmH94mvaUls+GQN+uXQfnypU5ffFigRaMeW3PH8f+wqVqVeysbShVsiSftW7DbwcPFli+%0AwYsXcejZhRoKRTLO1V306xLi47GwtKRkyVIZtnFwcOD8mTMvjXuRUqnEe4oH/1y/zrLVayhfoWKu%0Acl66dCkHDhx4lrMC5+d6MxMSErC0tKTkc8f735z/nZf4YpyDgwP379/Xr4uPj8fOzo6kpCQiIyPp%0A27cvRkbpBY5Op8PUNP1lQ6PR8PvvvxMaGpqrdmSlvL09Zy48d24kZD5/Xhaz4/c9eM/3Z9LwEbT/%0AuG2+5ZYb9haWnLtzW387ITkJixIlKGn28ukhF+7d4c7jRyzctweABwoFWp0WpVrDhE8+L7CchRAF%0A63Wal/gq8m2Mo1y5ckycOBF3d3e0Wi1paWm8/fbbmJmZYWRkROPGjbly5Qr29vbExcVl2Faj0RAf%0AH4+1tXWG5ZaWlpmGhHfv3k1ycjLx8fHUrp0+36dJkyZcuXIFACcnJ0qXLo2JiQm2trakpaVl2N7O%0Azo7Fixfj7u7Or7/+ilqt5ubNm7i4uFCiRAmMjIwYM2YM5s/Nm3NxcaF79+6MGjUKLy+vbHs4cqN5%0Ao0acvnCBG3G3ANjw8zZav9AjYihm14EDzFq8iGCfWfpiEaBShYokKxScPHcOgJu3b3M9Npba1avn%0AW+4F0Z5f9+9nSWgoOp0OpVLJr/v38+477xRYvgMGD2FNxAbWRGxg2ZpQzp45rb8QZdNPkbR4Npz5%0AvHebNctR3IsmjR2DQqEgePXqXBeLAIMGDdJfcLJy5UrOnj1LbGwsABs3bqRly5aZtmnatGm2cS1a%0AtGDr1q2o1WqSkpLYtWsXrVq1olSpUkRGRuqnc1y8eJFz587RvHn6Y3X16lUsLCyoUKFCrtvyouaN%0Am3Dqwnlu3Eo/NyK2baXNCx8wDcXs2r+PWQsDCJ47r8iLRYB3q1Tl3J04biY+BGDzqb/50NnlJVul%0Aq1fBkc0Dh7K69w+s7v0DHd9uwEc1a0uxKMQbTqvVvdLf6yJfv1anTZs27N69m02bNjF48GBOnz6N%0AWq3GxMSEv/76i44dO1KvXj369u1Lq1atqFKlCjqdjsDAQFq0aJGpV+Trr78mMDAQd3d3jIyMOHHi%0ABD4+Pvzyyy/Y2dlx8eJFatWqxV9//UWVKlUA9D0hzzM2NtYXeTNmzGDevHk4OzsTEBBAXFwcTk5O%0AXL9+HaVSSbFixRg+fDiTJk3CyMgInU7HpUuX0t/og4OJj4+nR48etG7dOl+OmXW5ckwfM5ZR06eh%0AUqmpVKE8M8e6c+7yJab6+fHT0qBsYwAWrFiODh1T/fz0+3ynbl0mDxvO/KlezFqyiDSlEjNTU6aM%0AGEmlfHxzL4j2jBk4iOkL5tNpQH8wgjbN36fXc3P/CpKVlTWTPacxcewYVGoVFR0dmTJ9BgAXzp3D%0AZ5oXayI2GIzLzqmTf3PowH6cKldmYJ8++uWDR4ygafPcXyxiZWXFlClTcHd3R6VS4ejoiJeXFwDn%0Az5/H29ubsLAwg3FdunQhLi6Onj17olKp6NSpE40aNQLA19eXuXPnEhQUhKmpKT4+PpQtWxaAmzdv%0A5muxCOnnj/e48YycOgWVWkWlChXxmTCRs5cuMnXuXDaGLM82BmD+smB0Oh1TnxtKb/DWW0x2G5mv%0AeeaUVSlzJn3SnknbNqHSaKhYtixTPv2SC3fvMGvXDlb3/qFI8hJCFJ03tYfRSJfHzKOjo1m/fj3+%0A/v4AJCcn8+WXXzJs2DAeP37Mjh070Gq1NGrUiAkTJmBkZMSZM2fw8/MjNTUVtVrNu+++i5ubG8WK%0AFWPhwoXY2NjwzTffoNFoWLBgAUeOHMHU1BRTU1MmTZpEzZo1OX/+PDNmzECn02FiYsLMmTMxMjJi%0A1KhRbNiwAYBu3brh5+eHmZkZffr0oXv37uh0OjZu3IilpSUODg4kJiaycuVKoqKiWL9+PUZGRrRu%0A3ZpBgwbh7+/PwYMHWbJkCTNmzODBgwdotVq6d+9Ox44dX3pslDfe3K/BKFa50hudP6S34WHK06JO%0AI0+sSpUgKSmpqNPIEwsLC1S37xZ1GnliVsGBB8GrijqNPLEe0KeoUxBCANOjdr9SvEenoh8tgXwo%0AGEX23uSCSwrG14MUjK8HKRiFEPll2sZdLw96zpTO7Qook1cjv/QihBBCCFFICuMq6adPnzJ27Fge%0APHiAubk5s2fPxsrKKkPMqlWr2L59OwAtW7Zk6NChBvcpX+wlhBBCCFFICuOXXsLDw6lRowZhYWF0%0A7NiRxYsXZ1h/8+ZNtm7dyvr169mwYQOHDh3i4sWLBvcpBaMQQgghRCEpjF96OX78uP5rDlu0aMHh%0Aw4czrHdwcCAkJAQTExOMjIxQq9UUf8mPGsiQtBBCCCFEIcnvEenIyEhWr16dYZm1tTUWFhYAmJub%0AZ5oLb2ZmhpWVFTqdjjlz5lCnTh39D6pkRwpGIYQQQohCkt/XGnft2pWuXbtmWDZ06FD9T8QqFAos%0ALS0zbZeWlsbEiRMxNzdn6tSpL70fGZIWQgghhCgkhTEk3bBhQ/Y/+xWzAwcO6L9b9186nY7BgwdT%0As2ZNpk2blunnZLMiPYxCCCGEEIWkMK6S/uabb3B3d+ebb77BzMwMX19fAFauXImTkxNarZajR4+i%0AVCo5+Oznd0eNGkWDBg2y3acUjEIIIYQQhaQwvv66ZMmSBAQEZFret29f/f9nzpx5pX1KwSiEEEII%0AUUje1N9LkYJRCCGEEKKQaN/MelEKRiGEEEKIwiI9jEIIIYQQwiApGIUQQgghhEGFcZV0QZCCUQgh%0AhBCikEgPoxBCCCGEMEguehFCCCGEEAZpddqiTiFXpGAUQgghhCgkb+iItBSMQgghhBCFReYwCiGE%0AEEIIg+QqaZFJscqVijqFPHnT8wewKlWiqFPIMwsLi6JOIc/MKjgUdQp5Zj2gT1GnIIT4HyA9jCKT%0AhOTUok4h12xLlyT24eOiTiNPnKzKkJSUVNRp5ImFhQXJ+/8o6jTypHTL97kWn1jUaeSJs105oq/d%0ALOo08uQ950rsOn25qNPIk3b1axR1CkLkmeYNvUxaCkYhhBBCiEIiPYxCCCGEEMIgLVIwCiGEEEII%0AA6SHUQghhBBCGKSVOYxCCCGEEMIQ6WEUQgghhBAGvaEdjFIwCiGEEEIUFulhFEIIIYQQBunkKmkh%0AhBBCCGGI/DSgEEIIIYQwSIakhRBCCCGEQXLRixBCCCGEMEh6GIUQQgghhEFSMAohhBBCCIPkohch%0AhBBCCGGQFIxCCCGEEMIgGZIWQgghhBAGvaH1ohSMQgghhBCFRYakRZ78efAAQYELUaqUOFd3YcIU%0AT8xLl37luHt37zKwjyurwjdQtlw5/rl+Da9JE/TrtRot169dZcZcX1q2+Shf2xD9xyGWL1mMSqWk%0AqnN1Rk+ajLl55jZkF6dITsZ3pjc3b8Sg1epo+/nn9HD9DoCTx48RHBiARq2mWPESDBk5mlp16+Yp%0A30OHDhEYGIhSqcTFxQUPDw9Kv3DMs4vRaDT4+/tz+PBhNBoNvXr1okuXLhm23bJlC/v27cPf31+/%0AbO3atWzduhUTExPKlSvHxIkTcXR0zFM7nnfw9CkCN21EpVZRvWIlpnzXl9IlS+YoRqPVMjt8LScu%0AXwLg/bfq49alG0ZGRv+16dBB9p48wfyhI/It5xcd/fMPVgUtRqVSUdW5Om7jJ1HK3DxXcd6T3LGy%0AsWXwyDEAXL5wnqAAf9KePkWj1dK1Zy/afPJZvrfh5NEjRK5ajkqlolLVavRzG03JUpnbkF3cwhle%0A3LtzWx+XcPcOteq9zcip0zl/6iTrlwej0agpVqwYvQYNxblmrXxvgyFnj//FtrA1qFUqKlSuQs8f%0Ah1OyVKksY3U6HWsXzaeCU2U+6tCpUPMU4nX0pg5JGxd1AgISEx8y02sq3nPnER61hQqOjixZuOCV%0A43b+vI0h/fpyPyFBv6xqNWdWhW/Q/zVp2oyPP/k034vFR4mJzJsxnSk+s1gZ8RPlK1Zk+eJFrxS3%0AKngpNrZ2LFu3nsAVq/g5KorzZ06jUqmY4TGJUeMnERQaxrd9+jJ72tQ85ZuYmIiXlxdz5swhKiqK%0AihUrEhgYmOOYqKgoYmNjiYiIYM2aNYSHh3P27FkAHj9+zMyZM5k7d26GF4bo6Gi2bNnCihUrCA8P%0Ap3Xr1nh5eeWpHRnyTXqC1+oVzB00hKjpPjja2rIw6qccx2w/8ic37t4lYup0wj28OHH5Er8dP5be%0AJkUyM9euYc76dQX6Yvc4MRF/H28mefuwLGwDDhUqsHJp5vMoJ3GR60I5e+qU/rZOp2PG5An0+qE/%0AgStDmT7Xn2WBAcTdjM3XNjx5/Ihl/vMYNmkqc5atws6hPBErQ14pbtikqXgHBuEdGMT3w0dSyrw0%0AvQcPQ61SsWiWN9+PGMmMRcF06NGLoHmz8jX/l0l6/Jh1ixfww5gJeAQsxcbega3rVmUZe/fWTRZ6%0ATebvw4cKNUchXmdane6V/l4XBVowRkdH06xZM1xdXenVqxc9evRgx44ded5vVFQUrVq1wtXVFVdX%0AV7p3754v+82Ja9eu4erqmq/7/OvwYWrXqUslp8oAfN2lK7t37sz0xmwo7n5CPAf37WVuQGCm/f/r%0A1N8n2LfnN8ZOnJyv+QMcPxpNjdp1cKzkBMCXnTqz59dfMrXBUNzgkaMZOGw4AA/v30elUmJeujRm%0AZmaEb91O9Zo10el03Ll9G0vLMnnK98iRI9SpUwcnp/Q8unTpws4XjrmhmL1799KhQwdMTU2xtLSk%0AXbt27Ny5E4Ddu3djY2ODm5tbhvu0trZm/Pjx+l7M2rVrc+fOnTy143mHz5+jTuWqONnbp+fbsjU7%0Ao49kaJOhGK1WS2paGkqVCpVajUqjpriZWXqbjv2FTZkyuHXpnm/5ZuXEX9HUqFWbis/Oj/YdO7F3%0A96+ZzqOXxZ06cZzjR4/wecev9duolEp69v2BBo3fBcDGzg7LMmUyfMDKD2dPHKdajRo4VEzvOW7T%0A/ksO792TqQ05iVOrVAT7zuHbgYOxtrXD1MyMBaHrqeLsgk6nI+HuHUpbWuZr/i9z8fTfODm7YFe+%0AAgAftPuMYwf3Z/lB4sAv22na+iMaNPugUHMU4nWm1epe6S83nj59yrBhw+jZsyf9+/fn4cOHmWLW%0ArVtH586d6dKlS45qqAIfkm7atKl+SE6hUODq6krVqlWpXbt2nvb7xRdfMGZM+jDTo0eP6NChA599%0A9lmG4bM3xb1797BzcNDftrWzR6FIJkWhyDjcbCDOxtaOmfP8DN5PoL8fA4YMzXKoO68S7t3D1s7u%0Av9xs7UhRKEhJUWQYln5ZnImpKbM8p3Bg7++837IVjs+KY1NTUxIfPuDH73rz5PEjJk2fkad87927%0Ah/2zognAzs4OhUKBQqHQF3SGYl5cZ29vz9WrVwH0Q9Pbtm3LcJ/Vq1fX/69UKgkMDOTjjz/OUzsy%0AtOnhQxysrP7Lt1w5FE9TUTx9qh+WNhTzZfMP+O34MT5zH41Go6Fpnbdo8fY76W1q2RqArX8WbE9R%0AQnw8Ns8dV5tn50dqSkqG4WZDcampKQQt8MPbdwE7tm7SxxQrXpxPvuigv71z62aepqbmeWrDix4k%0AxGNl8985bmVjS2pKCk9TUzIMS+ckbv+unZS1tqZx8/8KLlNTUx4nJjJl+CCSHj9hyPj8/wBoSOL9%0ABMrZ2Ohvl7W24WlqCk9TUzMNS3frNwiAS2dOIYRIVxi9huHh4dSoUYNhw4axfft2Fi9ezOTJ/71W%0APHz4kPDwcDZt2kRaWhrt27d/aQ1VqHMYzc3N9b2Ba9eu5e7du8THx9OmTRtGjBjBJ598QmRkJGXL%0AliUsLAyFQkHlypVZtmwZpqam2NnZZZgP9q+kpCRKlCiBkZERv/zyC+vWrUOtVmNkZKQfQnRzc0On%0A05GWloaXlxfVqlVjxIgRJCcnk5qaysiRI/nggw/YuXMnq1atwtjYmEaNGjFmzBji4+MZM2YMOp0O%0AW1vbfD8uOp02y+XGJia5isvKmVMnefzoEW0/zf/5WgBabTa5GZu8ctx4z2mMGDcer4nurF2xnO/6%0ADwCgnJU167dt58qli4wbNoTKVavqC8r8ytfkuWNpKCar3hRj45x12CcmJuLu7o65uTlDhgzJ0TY5%0Akd1QsclzeRmKCd62hXKlLdg9bz5PlUpGLw4kdNcvuLb7NN9yfBldtueHcY7idDodszw9GDB8JFbP%0AFTUv2rB2DVsiI5juO5/ixUvkPuFscshKpjbkIO6XTRv5fvjITDFlypVjQWgEMVevMGviWCo4VaZ8%0APs6FNSSn7RNCZK0w5jAeP36cfv36AdCiRQsWL16cYb2VlRWbN2/G1NSUuLg4ihcv/tIOt0K/6MXa%0A2ppdu3bx6aef0rVrV9LS0mjRogUjR47kyy+/ZPv27Xz77bds3bqVwMBApk2bxg8//MCnn37K5s2b%0ASU5OBuDnn3/m1KlTGBkZUbJkSebMmQNATEwMwcHBlCxZkilTpnDo0CEsLS0pW7Ysc+bM4erVq6Sk%0ApBAbG8ujR48ICQnhwYMHxMTE8OjRIxYuXMjGjRspWbIkY8eO5Y8//mDPnj188cUXdOvWjR07dhAe%0AHp7n4xCyZDGHDuwD0ntenau76NfdT4jHwtKSki9crGDvUJ7zz+bJGYrLyp5dv/LpF1/k64v6quAg%0ADh86AECKQkFV5/960O4nJGBhkTk3OwcHLp4/l2XcX0cOU9W5Oja2tpQsVYrWbT/h0N7fUSQn8/ex%0Av/igVXovl0vNWlSr7sI/167lumB0cHDQzzkESEhIwPKFY2koxsHBgfv37+vXxcfHY/dcz2l2rly5%0AwqhRo2jVqhVubm4ZCtS8crCy5uw/1//L91EilqXMKVm8eI5i9v59grE9emJmaoqZqSlfNG/OnuPH%0ACrxgDA0JJvqPg0D6eVTF2Vm/7v79BEpbWFLihfPI1t6eSxfOZYqLjfmHe3duExKYPrc38eEDNBot%0AyrQ03MZPQqVU4jdzOrEx/+C3dBn2z4ZV82pj6Cr+jj4MQGqKAscqVfXrEu/fx7y0BcVLZGyDta0d%0A1y5dyDYu5toVtFoNteq9rY9JUSRz/tRJfY9jleouOFWtxq2Y6wVaMG5fv5Yzx44C8DQ1hQpOVfTr%0AHj98QCnz0hQvkb+FtxD/q/Z5Ds3X/UVGRrJ69eoMy6ytrbGwsADSO+uSkpIybWdqasratWtZuHBh%0AjqbaFXrBePv2bRo0aMCZM2c4cuQIpUuXRqlUAtC5c2dGjRpFkyZNsLGxwcbGhgkTJhAUFMTatWup%0AVq2afgjv+SHp51lbW+t7b65fv84777xDixYtiImJYfDgwZiamvLjjz/i4uJC9+7dGTVqFGq1GldX%0AV2JjY3n48CEDBqT3aCkUCmJjY4mJiaFbt24ANGzYMF8Kxn4/Dqbfj4MBSHz4kN7du3Az9gaVnCqz%0A+aef+LBlq0zbvNu0GYH+vi+Ny8rJE8cZOW7CywNfQZ8BA+kzYCCQ3oYBvXpy62YsjpWc+HlTFM1a%0AtMi0TaN33yMoYEGWcQf2/MYf+/Yxwn08KpWK/Xt+o1GTdzE2NsZ3pjdly1nx1ttvE3P9GjdvxORp%0AKLFp06bMnz+f2NhYnJyc2LhxIy1btsxxTIsWLdi6dSsffvghqamp7Nq1iwkTDB/fmzdvMmjQIIYP%0AH85XX32V69yzbVOduvhHRhB77x5O9vb8tH8fLd95J8cxtZyc2H38L5rUqo1KrebAqZPUq+ac1V3l%0AK9d+A3Dtl/6ce5T4kMHffUvczVgqVnJix+ZNNP3gw0zbNHz3PUIWBWSKq/1WPdZs3KqPW7tiGU8e%0AP9ZfJT1zykS0Gi2+S5ZlKkLzorNrHzq79gHgyaNEJg7uz924WzhUdOT3Hdto2LR5pm3qNWxEeMjS%0AbOMunjlNnfoNMnzqNzY2IWT+PCzLlKVG3be4dSOGO7du4lwrb1N8XqZ9j16079ELgKTHj/AZPYz4%0AO7exK1+BQ7t2Uq/JewV6/0KI7HXt2pWuXbtmWDZ06FAUCgWQXstYZjPXuVevXnTr1o3+/ftz5MgR%0AmjZtmu39FGrBmJycTGRkJF26dCE1NZVp06Zx48YNNmzYgE6no2LFilhYWLB06VL9PLCIiAiGDRuG%0AtbU1U6ZMYffu3dnuPykpiYCAAPbt2wdA37590el0REdHY2dnx4oVK/j777/x8/Nj8uTJKBQKgoOD%0AiY+Pp0ePHvz000+UL1+eFStWYGZmRlRUFLVr1+b69ev8/fff1KpVizNnzuT7cSlnZcXEqV5MHjcW%0AtUpFRUdHJk/zBuDi+XPMmu7FqvANBuNe5lZsLOUr5E9vSnZtGDPZg+kTx6NSqalQsSLjpngCSZJk%0A2AAAIABJREFUcOnCefx8ZhC0Zp3BuIHD3VgwZxYDen0DGPF+i5Z83b0HxsbGeM6ay5IFfqjVaoqZ%0AFWOC13Rs7eyzzedlrKysmDJlCu7u7qhUKhwdHfHy8uL8+fN4e3sTFhaWbQykz1OMi4ujZ8+eqFQq%0AOnXqRKNGjQze5+rVq3n69CkRERFEREQAYGZmlumTYa7bZGnJ1D7fMy5oESq1BkdbW6Z934/zMf8w%0Afc0qwqd4ZRsDMKrbN8xZv45OHhMxMTamSe3afFcAXzljSNlyVoyc4MFMj4mo1SocKjgyZvIUAC5f%0AvEDA7JkErgw1GJedc6dPEf3HISpWcmLM4AH65X0HDaHRe9m/SL4qy7Ll6D9yLAtnTkOtVmPnUJ6B%0AY9wBuH75EisC/PAODDIYB3AvLi7DPE2AEiVL4ubhxbrgxWg0GkxNzfhx7ESsbPJ/qkx2LMqU5dvB%0AI1ju64NGrcbG3gHXoaMAiL12hbAlCxk/L6DQ8hFCZNawYUP2799P/fr1OXDgQKb3p+vXr+Pn58fC%0AhQsxMzOjWLFiLx2BNNIV4GB6dHQ0bm5uVK9eHWNjYzQaDb1796Zq1aqMHj0aCwsLihUrxp07d1i9%0AejX29vbs2rULb29v9u7di4mJCb///juLFy/G3NycUqVKMXPmTPbu3cv169cz9TDqdDrc3NyIi4vT%0AX73aoEEDevTooe9JVKvVDBkyhCZNmjB27FgePHiAVqule/fudOzYkS1bthAeHo5Go6FixYr4+PiQ%0AmprK2LFjUSqVODo6cuvWLUJDQ1/a/oTk1II6tAXOtnRJYh8+Luo08sTJqkyW3fBvEgsLC5L3/1HU%0AaeRJ6Zbvcy0+sajTyBNnu3JEX7tZ1GnkyXvOldh1+nJRp5En7erXKOoUhHgjpKam4u7uTkJCAmZm%0AZvj6+mJra8vKlStxcnLio48+IjAwkAMHDmBkZMSHH37I0KGGh8oLtGDMjZ07d3L58mVGjCi4LwYu%0ALFIwFi0pGF8PUjC+HqRgFELkxWv1Sy9+fn5ER0ezdOnSok5FCCGEEEI881oVjKNGjSrqFIQQQggh%0AxAvki7OEEEIIIYRBUjAKIYQQQgiDpGAUQgghhBAGScEohBBCCCEMkoJRCCGEEEIYJAWjEEIIIYQw%0ASApGIYQQQghhkBSMQgghhBDCICkYhRBCCCGEQVIwCiGEEEIIg6RgFEIIIYQQBknBKIQQQgghDJKC%0AUQghhBBCGCQFoxBCCCGEMEgKRiGEEEIIYZAUjEIIIYQQwiApGIUQQgghhEFGOp1OV9RJCCGEEEKI%0A15dpUSfwvywpKamoU8g1CwsLbiY+Keo08qRSOcs3+jGA9MdBGXurqNPIk2JOjsQnpRR1GnliZ1GK%0A6Gs3izqNPHnPuRJnb90r6jTy5C1He6588ElRp5FrLod+LeoUhMg1GZIWQgghhBAGScEohBBCCCEM%0AkoJRCCGEEEIYJAWjEEIIIYQwSApGIYQQQghhkBSMQgghhBDCICkYhRBCCCGEQVIwCiGEEEIIg6Rg%0AFEIIIYQQBknBKIQQQgghDJKCUQghhBBCGCQFoxBCCCGEMEgKRiGEEEIIYZAUjEIIIYQQwiApGIUQ%0AQgghhEFSMAohhBBCCIOkYBRCCCGEEAZJwSiEEEIIIQwyLeoE/r86dOgQgYGBKJVKXFxc8PDwoHTp%0A0jmO02g0+Pv7c/jwYTQaDb169aJLly4AnDt3Dl9fX54+fYpGo+G7777j888/z7Df8PBwNm3axIYN%0AG/KtTUf+OMTyxYtQqZRUq+7C6EmTMTfP3Kbs4pKTk/GdMZ2bN2LQanW0+7w9PXp/B8DF8+dY4u/H%0A06epaLRaevTqzceffZ5p368iJ49Bbo7/v+Li4nB1dSUwMJA6derolyuVStzc3OjUqRMff/xxntrw%0AogPRR5i/PASVSoVL1WpMGz2G0ubmOYp5mpbGjIUBnL10CZ1OS71atZk0bDhxd+/gPnOmfnuNVsvV%0AmH/wn+LJxx9+mK/5A/x56CBBgQtRKZU4u7gw3mMq5lk8N7KLS3v6FL/Zs7h4/hxanZY6desxyn08%0AxUuU0G+7fctmDuzby2z/BfmeP8DJo0eIXLUclUpFparV6Oc2mpKlzHMct3CGF/fu3NbHJdy9Q616%0AbzNy6nTOnzrJ+uXBaDRqihUrRq9BQ3GuWSvf23D8yGHWhgShVqmoXM2ZwWPcKWWeuQ2G4vp2+hIr%0AG1t97FfdetDi43YkPXnC8sD53Lpxg7S0NDp/60qrtp/kexuyU6rZu9gM7ItRMTPSrv1DvI8/2pSU%0ADDE2QwdQuvWHaJ8kAaCMvcXdqTOz2p0Q/y9ID2MRSExMxMvLizlz5hAVFUXFihUJDAx8pbioqChi%0AY2OJiIhgzZo1hIeHc/bsWXQ6HePGjWPgwIGEhYUREBCAv78/sbGx+v2ePHmS1atX52ubHiUmMs97%0AGlN9ZrNqw0bKV6hIyKLMbTIUtypoKbZ2doSERbBo5Wq2RW3k/JnT6HQ6vCa407v/AIJCw/DxX8DS%0AgPnceq5Nryonj0Fujv+/0tLS8PDwQKVSZdjn6dOn6dOnD6dOncp17tl5+OgRHvPm4j/Fk20rV+NY%0Avjzzl4fkOCY4bB0ajYaNQcFsDFpGWloaIeFhOFeuwk9Bwfq/5o0a8VnrNgVSLCYmPsTHayrec+YS%0AFrWZChUdWRoY8Epxa1YsR6NRszI8glXhG0hLe0roqhUAPHn8mHkzvZk/dzY6nS7f80+/j0cs85/H%0AsElTmbNsFXYO5YlYGfJKccMmTcU7MAjvwCC+Hz6SUual6T14GGqVikWzvPl+xEhmLAqmQ49eBM2b%0Ale9tePzoEYFzfRjrOZ2Fq9dhX748a0OCXiku7mYs5qUt8A1eof9r8XE7AALnzMTaxpZ5QcvxnOvH%0AisAFPEiIz/d2ZMWkbBnsJ47mzuTp3OjZD9Xtu1j/+H2muBJv1ebuVB9i+w4mtu9gKRbF/3v5WjBG%0AR0fTrFkzXF1dcXV1pVu3boSGhuZpn2lpabz//vuEhGR8wV27dq1+fWRkZJ7uIzsRERGZ3vDzw5Ej%0AR6hTpw5OTk4AdOnShZ07d2Z6AzMUt3fvXjp06ICpqSmWlpa0a9eOnTt3olQq6d+/P++99x4A9vb2%0AlC1blvj49BfjBw8eMGfOHEaMGJGvbToefYQatevg+CzXLzt1Zs+vv2Rqk6G4IaNGM3BYel4P799H%0ApVJiXro0KqWS3j/0p9G76W2ytbPHskxZ7ufhDSYnj0Fujv+/Zs+ezZdffknZsmUz3O/69esZPHgw%0AdevWzXXu2fnz+DHq1qhJZUdHALp/2YHte/ZkaJOhmMb16jPg228xNjbGxMSEWtWrcyf+Xob7OH7m%0ANLsPHmDKCLd8zx/gryNHqFWnLpWcKgPQsUtXdmfx3DAU93bDhvT+ob++HS41a3Hvzh0Aft+9C2sb%0AWwa7jSyQ/AHOnjhOtRo1cKiYfozbtP+Sw3v3ZGpDTuLUKhXBvnP4duBgrG3tMDUzY0Hoeqo4u6DT%0A6Ui4e4fSlpb53oZTx45SvWYtKjhWAuCTDh05uGd3pjYYirt07izGJsZMGTWCkf36sGHNKjQaDUlP%0AnnD6+DG69e4LgLWtHbMCgyhtkf/tyEqpJg1Ju3AJ1a30HtzHm37Gom2bDDFGZmYUd6lOuW8647Rq%0ACeW9PTC1t81qd0L8v5HvPYxNmzYlNDSU0NBQ1q5dy8qVK3ny5Emu9/frr7/y+eefs2nTJrRarX75%0AkiVLAEhISCiwgjEoKCjDfeaXe/fuYW9vr79tZ2eHQqFAoVDkOO7Fdfb29sTHx1O8eHE6duyoXx4V%0AFUVKSgpvvfUWGo2GyZMnM3z4cGxt8/fFLz7+HnbP5WNrZ0eKQkFKiiLHcUZGRpiYmuIz1YN+3/bg%0A7YaNcHSqTLHixfmsw1f6bX7eHEVqagq1676V63xz8hjk5vgDbN68GbVazddff53pfmfOnMkHH3yQ%0A67wNuZuQgMNzj6u9rS3JKQoUzw21GYpp3rgxVZ698d++d4+1UVG0a9Eyw334BgcxrO/3mYa580v8%0AvbsZjqutnR0KRTIpLzw3DMW927QZTpXTC8m7d24TGb6OVh+3BdILy74DBlK8eAkKyoOEeKxs7PS3%0ArWxsSU1J4WlqyivH7d+1k7LW1jRu/t85Y2pqyuPERNx692D98mDad+6e7224nxCPje1/uVnb2pKi%0AUJD6wrCtoTiNRsPbjZrgMWsu3vMXcvLYUXZu3sjd27coa23Ntp8imDh8MON+7M/1K5czTBkoSKb2%0Atqjj7+tvqxMSMCltjnGpUvplJjZWpJ44yf2lK4nt8yOp5y5Q3sezUPIT4nVVoHMYk5OTMTY2pk+f%0APlSqVInHjx8THByMp6cnN27cQKvV4ubmRpkyZZgxY4a+N3LgwIGMGDGCOnXqEBkZyaRJk3j48CH7%0A9++ndevWLFmyhMePH+Pp6Ylarebq1asEBgby3XffMWnSJBITEwGYPHkyNWvWpG3btjRo0ICYmBia%0ANWtGUlISp0+fpmrVqsydO5fx48ej0+m4c+cOKSkpzJ49mxMnTpCQkMDIkSPx9vbGzc0NnU5HWloa%0AXl5e1K5dO9fHJbsi1MTEJMdxWQ2nGRtnrP9XrVpFeHg4CxcupESJEixYsIAGDRrQtGlTjh07lsvs%0As6bTZj28Z2xs8spxE7ym4+Y+Ac8J7qxdEcJ3/Qfq14WvWcWmiPX4zA/I0xtMTh6D3Bz/ixcvsnHj%0ARpYtW5br3HJLl02+z58XOYk5d/kybp5T+earr2jZtJl++clz50h8/Jj2bT7Kp4wz02Z3fmR6brw8%0A7tKF80wcM5pO3Xrw/oct8i/Jl8huqPvF52dO4n7ZtJHvh2fuDS1TrhwLQiOIuXqFWRPHUsGpMuWf%0A9Rrnh+yfp8Y5jmvb/kv9bbNixfiySzd2bNpI9Zq1ib9zh5KlzJkZsJg7cbeY7DaU8o6OONeomW9t%0AyJZR1v0kOq1G/7/6zj1uj/XQ334U/hNWfXpiWt4e9Z17WW0uxP+8fC8Yjxw5gqurK0ZGRpiZmeHh%0A4UFISAhffPEFbdu2JSwsjHLlyjFz5kwSExPp1asX27dvR6lUEhcXh5mZGYmJidSpU4eYmBhSU1Op%0AVasWnTt3ZsWKFbRu3Zoff/yRtWvX4unpya1bt7h8+TJDhw5l7ty5NG3alJ49exITE8OECRMIDw8n%0ALi6O1atXY2try7vvvktkZCQeHh589NFH+t7PSpUqMXv2bPbv38/cuXNZunQpS5Ys0V/YULZsWebM%0AmcPVq1dJeeFTdk4sXbqUAwcOAKBQKHB2dtavS0hIwNLSkpIlS2bYxsHBIcO8uOfjHBwcuH//v0/J%0A8fHx2Nmlf9JXKpV4enryzz//sHLlSipUqADAjh07sLKyYt++faSkpJCQkEDPnj0JCwt75fYArApe%0AyuGD/7WpqnN1/br7CQlYZNEmO3t7Lpw7m2XcX0cOU9W5Oja2tpQsVYo2bdtxcO/v+jbNne7FjX/+%0AIWDZChyetSm3DB3bnMRkd/y3b9+OQqHg+++/128zefJkRowYQcuWGXvr8puDnR2nL178L6f797G0%0AsKDU8216SczOvb/jvTCAiUOHZSoMf9m3lw5t22UqGvIqZOli/jiwH/j3ufH8eRSf5Xlk7+DAhbNn%0Aso377ddf8Jvtw8hx42n76Wf5mm9WNoau4u/owwCkpihwrFJVvy7x/n3MS1tQvETGNljb2nHt0oVs%0A42KuXUGr1VCr3tv6mBRFMudPndT3OFap7oJT1Wrcirme54IxfOVyjh3+I/1+UhRUrlpNv+7B/fuU%0AtrCgxAuPg42dPVcuns8ybt/uX6lSrTpV/n2t04GJqSnlrK0BaP1J+uNSvqIjtd+qz5WLFwqlYFTf%0Ai6dEnf8uEjK1sUHzJAnd0zT9smLOVSlevRpJv+7RLzMyMgK1BiH+vyqwIek1a9awfPly/Ztk1arp%0AL6CXL1/mwIEDuLq6Mnz4cNRqNQ8fPqRLly5s3ryZLVu20KlTJwAiIyNJTU3lhx9+YPny5Rw/fpwb%0AN25ke9+XL19m48aNuLq64uHhwePHjwEoW7YsFSpUwMzMjFKlSlG9enWMjIywsLAgLS1NnzdAgwYN%0A+OeffzLst0WLFjRs2JDBgwcTEBCQqzfMQYMGERYWRlhYGCtXruTs2bP6C1E2btyYZTHRtGnTbONa%0AtGjB1q1bUavVJCUlsWvXLlq1agWAu7s7CoWCFStW6ItFSB/eDw8PJywsjMmTJ1OxYsVcF4sAfQYM%0AIig0jKDQMBaGrOTC2bP6C1G2bdpI8yx6dRq91zTbuP17fiN0+TJ0Oh1KpZL9e37jncZNAJg+cTwK%0AhYIFy5bnuVgEw8c2JzHZHf/Ro0cTFRWlf6xtbW3x9vYu8GIRoHmjxpy+cJ4bt24BsOHnbbRu1jzH%0AMbsO7GfW4kUE+8zOshfx2OnTvNegQb7n3W/QYFaGRbAyLIKglWs4d/YMN2PTn+ebN/7EBy1bZdrm%0A3abNso3b+9tuFsybg1/g4kIpFgE6u/bRX6Qy1W8h1y5e4G5c+jH+fcc2GjZtnmmbeg0bGYy7eOY0%0Adeo3SC9UnjE2NiFk/jwuP/vQdetGDHdu3cS5Vu5HPP71Td8f9BenzFq4lMvnz3P71k0Adm3bQpPm%0AmadSvNO4SbZxN/+5zvpVy9FoNKSlpbFzSxTvt2qDffkKVHOpwb5dvwDw6OFDLp07S/XC6F0EUo4e%0Ap0TdWpg5pr+OlOnYHsXBwxmDtFps3X7EtHz6tIcyX39B2tV/UCfcf3F3Qvy/UWhfq/Pvi161atVw%0AcHBg0KBBPH36lCVLllC2bFk+//xz+vTpg7GxMcuXp3/NxI4dO9i0aZP+woElS5YQFhbGhAkT9MM5%0AxsbG+qHDatWq0aFDB7788ksePHign9v4/Atuds6dO0fjxo05ceIELi4u+u20Wi3R0dHY2dmxYsUK%0A/v77b/z8/PJ0MY+VlRVTpkzB3d0dlUqFo6MjXl5eAJw/fx5vb2/CwsIMxnXp0oW4uDh69uyJSqWi%0AU6dONGrUiJMnT3Lw4EGcnJz44Ycf9Pc5bNgwmjVrlmU++aGclRVjPaYwbeJ41CoV5R0dcZ/iCaQP%0ADfrN9CYoNMxg3KDhbsyf7UP/b3uAkRHvt2hJp+49OHvqFIcPHcTRyQm3Af+1qd+QYTRpmrs2ZXds%0A83r8i5J1uXJMHzOOUdO9UKnUVKpQnpnjxnPu0iWm+vnyU1BwtjEAC5YvR6fTMdXPV7/Pd+rWZfLw%0A9AuRYm/HUcHeoUDbUM7KiglTPPFwH4tapaaCoyOTvaYD6V+tNNt7GivDIgzGBS9aiE6nY7b3NP1+%0A6739DqPcJxRo7v+yLFuO/iPHsnDmNNRqNXYO5Rk4xh2A65cvsSLAD+/AIINxAPfi4rB5bp4mQImS%0AJXHz8GJd8GI0Gg2mpmb8OHZihq+uyQ9lypVjyLjxzPOaglqtwqF8RYaNnwTA1UsXWeI7B9/gFQbj%0AuvXuS8jC+Yzq1we1Rk3zFq35+PMvABjnNYNlAf78um0LOp2Wrq7fUT0fit6c0Dx6zL2ZvpT39sDI%0A1BRV3B3ues+leE0X7MePJLbvYJT/3CDBfzEVZk/DyNgYdcJ97nr5FEp+QryujHT5+N0S0dHRrF+/%0AHn9//wzLXV1d8fT0xNnZGaVSyeTJk7l9+zbJycn07NmTbt26AeDh4YFarcbHx4ddu3axdevWDF91%0Acu/ePb766iv27t3LgAEDsLe3Z8aMGXTr1o0PPviAfv36MWnSJJKSkkhOTmbo0KF89NFHvP/++/zx%0AR/pQy/P/f/XVV4SEhODr60tCQgIqlQqtVouPjw+VKlXC3d2d27dvExAQwKhRo1Cr1ajVaoYMGZKj%0ACxeSkpLy69AWOgsLC24m5v5ipddBpXKWb/RjAOmPgzL2VlGnkSfFnByJT3r1aRyvEzuLUkRfu1nU%0AaeTJe86VOHvrzZ5/95ajPVc+KLzva8xvLod+LeoUhMi1fC0Y31Tjx4/n888/p0WL/J0Y/yYXK1Iw%0Avh6kYHw9SMH4epCCUYiiI1/cLYQQQgghDJKfBgRmzcr/X0oQQgghhPhfIT2MQgghhBDCICkYhRBC%0ACCGEQVIwCiGEEEIIg6RgFEIIIYQQBknBKIQQQgghDJKCUQghhBBCGCQFoxBCCCGEMEgKRiGEEEII%0AYZAUjEIIIYQQwiApGIUQQgghhEFSMAohhBBCCIOkYBRCCCGEEAZJwSiEEEIIIQySglEIIYQQQhgk%0ABaMQQgghhDBICkYhhBBCCGGQFIxCCCGEEMIgI51OpyvqJIQQQgghxOvLtKgT+F+WduVaUaeQa8Vd%0AnLmekFjUaeRJNdtypJ45V9Rp5EnJenWZtH5HUaeRJzN6fM7v564WdRp50qZudU7G3inqNPLkHafy%0AbDn2Zj8fvmpclwfLQ4s6jVyz/sEVgPtLVxRxJrlnM+j7ok5BFBEZkhZCCCGEEAZJwSiEEEIIIQyS%0AglEIIYQQQhgkBaMQQgghhDBICkYhhBBCCGGQFIxCCCGEEMIgKRiFEEIIIYRBUjAKIYQQQgiDpGAU%0AQgghhBAGScEohBBCCCEMkoJRCCGEEEIYJAWjEEIIIYQwSApGIYQQQghhkBSMQgghhBDCICkYhRBC%0ACCGEQVIwCiGEEEIIg6RgFEIIIYQQBknBKIQQQgghDDIt6gQEHPjrKAtWr0KpUlGjSlW8RrhRulSp%0AHMUkKRRMXTCff27dQqfT0uGjj/m+S1cAjp4+xbzlIWg0GspaWDKu/wBqVqtWKG06+ucfrAxajEqp%0AoqpzddwmTMLc3DxXcdMnumNtY8vgUWMKNOcDx4+xcN06lGoVLk6V8Rw8JPPjYCCm9fd9sLWy0sd+%0A1+Er2rdoydmrV5i7cgWpaWlotVr6dvya9i1aFmhbslKzvC3t3q6JibExdx8lsenoGdLU6kxxb1eu%0AwIe10s8TpUbD9uPniUt8XGh5njl2lC3rVqNSqXCsXIVeQ9wo+cLjYChOkZREeNAibsZcp3jxEjRr%0A8zGt23cAIObKZSJXBKNMe4pWq6Xd1114r2WbfG/DiejDhC9fhkqlwqlqNQaNHkepLM5/Q3G/bt3M%0A7zu3o0xLo1qNGgwaNQ6zYsX02+79ZQdH/ziI+3SffM8/Kxf+PsbOiHWo1SrKV6pM1/5DKJHF4wKg%0A0+nYEBSIQ6VKtGzfMcO6Rw/uEzh1PCN9/DC3sCyM1AH449oVlh7Yi0qtxtnOnomffoF58eKZ4nQ6%0AHTN2bqOajS09322Waf2ETZHYlLZgdNtPCyPtDP68fo2lf+xHqdFQ3caWCW0/y74Nu3ZQzdqGno3f%0A0y9vvzQAm9IW+ts9G73LJ7XrFkru4s2X7z2MV65cYcCAAbi6utK5c2cCAgLQ6XQ52vb999/P73Re%0Aew8fP8Zjvj9+EyaxLWgZjg4OzF+1Mscxi9aGYm9jw6bFSwjzX8CGHds5deECSQoFI2fMYFTfH9gY%0AuJjJg4cwZrYPSpWqwNv0KDERv5neTPb2ISR8Aw4VKrByyaJcxUWuC+Xs6VMFnvPDx4+ZuiiQeWPH%0AsiUgEEd7exasC81xTExcHBbm5myY56f/a9+iJTqdjjHz5vJj9x5smOfHokmTmbdqJTfu3C7wNj2v%0AVPFidHqvPmGHTjB/xwESFSl88nbNTHE2FuZ89k4tVu//i8BfD7Hv3FV6ftCw0PJMevyYNYHzGTB2%0AIl6BwdjYO7A5dOUrxUWuXEbxkiWYumAJ42b5cu7v45w5dhSdTkfw3Jl80eNbJvkFMnTyNH5aGUL8%0A7bh8bcOTR49YMm82o6ZMY/7KUOzLVyBsefArxUUfPMAvm6PwmO2Lb8gqlGlKtkdFApD85AnL5vuy%0AclEA5PC1Na+SnzxmQ3Agrm5jGTcvEGs7e3ZGhGYZey/uFsEzp3I6+o9M644f3MuSaZN4kviwoFPO%0AIDFFwYyd25j5VRfW9x9MhTJlWbz/90xxMQ/uMyxiLXsuns9yP2uj/+TUrZsFnW6WElNSmLFrBzO+%0A6Mj6Pv2pUKYsSw7tzxQX8+A+wzeu5/fLFzMsv/HwARbFS7C6V1/9nxSL4lXka8H45MkTRo0axcSJ%0AEwkNDWXDhg1cvnyZ9evX5+fd/E85fOIEb7nUoHLFigB0+7w9O/btzVBkG4pxHzCQ0T/0A+D+w4co%0AVSpKm5sTezsOC/NSNH3nHQCqVqpE6VKlOHXhQoG36cRf0dSoXZuKlZwA+OLrTuzd/WumDw4vizt1%0A4jjHo4/Q/quvCzznw6dOUrd69f9r787jas73P4C/TsvppH3VIiUJgyxji7EzjC2RlqGYZDdjyhqJ%0AGUtchLFMxlqYpBhc2QZjyVzLWEaMlBSFnJRK2zmn0/f3R7fzK9E9x9LH93g/Hw+Px1m+h9dxzvme%0A9/mssLe2AQCM7D8Axy5cqP461HLMzXtJ0NTQQMDCUIwMCsTm2H2Qy+WQymSYONITnV1aAwDqm5nD%0AxNAQ4pycD/6cqmpiZY7HufnIKSwGAFy+/wit7W1qHFdWXo7friTiZakEAPA4Nx/6Ih1oagjqJOfd%0Am9fh4NQEljYV7/XuAwbhyoWzNd47tR33KPU+OvXoDQ1NTWhpa6Pl5x1w/T8JKJPJMMjTB81btwUA%0AmJibQ9/QEC9ynr/X5/D3tato7NwM1g0aAAD6DRmKhNOnajyH2o47f+oEBnt4Qt/QEBoaGhg/PQjd%0A+34JAPjPuT9gbGaG0RMmv9fctUlOvAk7RydYWFW8Zzr3HYAbFy+8tjHgP78fQ/vuveHSqXoDQP6L%0AXNz56wr8Z4XUSeaqrqQ9QHMrG9j9twdgeNvPcfKf2zXy77/+Fwa1ao0+zT6r8Xdce5iOS2mpGNam%0A7n5AVXXlYRqaW1nBzqTiObi7tMXJpDs1n8PfNzDos1bo7dys2u23nz6GhoYA02Kj4bdrO7Zfugh5%0AeXmd5Sf89167pE+fPo1OnTrBwcEBAKCpqYkVK1ZAW1sb8+fPR1ZWFsRiMXr37o3AwEDCeRcqAAAg%0AAElEQVTMnTsXeXl5yMvLw+bNmxV/z9y5cyEUCvH48WOIxWIsX74cLVq0QHBwMB4+fIjS0lL4+flh%0A2LBh6N27N44dOwYdHR2sWrUKjo6OsLW1xapVq6CtrQ1PT0+IRCLs2bMHZWVlEAgE2LBhA1JSUrBl%0AyxZoa2sjMzMTAwcOxOTJk5Geno6QkBDIZDKIRCKsWbMGEokECxYsgEQigY6ODhYvXgxra+v38n+W%0A9TwbVubmiuv1zc1RWFyMopISRVfn/zpGS1MTwatW4veLCejt2gUOtrYokUhQXFqKP69fR5d27XA7%0AORmpjx4huw5+2T9/JoaFZX3FdXMLSxQXFaG4uLhad3Ntx5WWFCNiXTiWrl6Ho4d+++CZn+XkwMqs%0Ayv+xmVmN16G2Y+TycnR2aY1AvzEolUrx7bIl0NPVxejBQ+Dep6/iMXG/n0RxaSlaNXH+4M+pKqN6%0AIuQXlyquFxSXQiTUho6WVrVu6byiEuQVlSiuD2zbHElPnkFeXjctWS9ysmFibqG4bmxmjtLiYpSW%0AlFTrlq7tuEbOzrh87gwaN/sMMpkMN/5zEZpaWtAWCtG1b3/FYy6cPAZJaSkavfLF+q5yssUws/j/%0AbGYWFigpLkJJcXG1bunajnuamYmCpnlYFjwLL3Jy0KylC0aNnwgA6DfEDQBw9sSx95q7Nvk5OTAy%0A/f/3vpGpGUpLiiEpKanRLT1s7HgAwP07idVuNzIxhV/gnA8f9jWevSxA/Srd3xYGhiiSSlAslVbr%0A0q3sZr72ML3a47NfvsTaMyexZqQPDt68XieZXyV++RKW+lWfgwGKpNKaz6F3PwDAXxkPqz1eXl6O%0ADg0bYWq3npCUlWHWwTjoCYXwatehbp4A4b332sIoFothZ2dX7TY9PT2IxWK0adMG27ZtQ1xcXLUW%0Ax86dO2Pv3r0wMjKq9jgbGxts27YNvr6+iImJQWFhIa5evYoNGzZg69at0NTUrDWLRCLBr7/+imHD%0AhiE9PR2//PILoqOj4eTkhISEBADAkydPsH79esTExGDr1q0AgBUrVmDChAmIiYmBn58f/vnnH6xY%0AsQK+vr7YtWsXxo0bh1WrVr2P/y4AQPkbupQ0NDRUOiZs5iyc/3UvCl6+RMTeaOjXq4d1IQuwdV8M%0APKZNxb/PnEZHFxdoa334Yavl3Ot/tWpqaCh1HDgOyxcuwMTvAmFapVD+kMrf8Eu7aubajhnRrx/m%0AjAuAUFsbhnp68B0yFH9cuVztuO2/HUBEzF6smxsM0WvGHX1IAsHrWwjf9N7S1tSEd5e2MNWvh9+u%0AJL72mA+h/A2Fqcar751ajhsxNgCAAEtnfIfNK5ageeu20HrlfX/iwD4c2bsHU4JDIXzPrwWn5HOo%0A7Th5WRluXf8L34csQtjGzSh8WYC9O7a+15yq4N7wWX31OX2s3jQsSuMNn4uqyuRyhP77AKb37ldt%0A/F9dK8eb3i/Ktf4PbdUGgb36QqilBQORCF6fd8D5+ynvMyJRc++1erCxscE//1Qf+5GRkYGsrCwk%0AJibi0qVL0NfXh1QqVdzfqFGj1/5dzZs3BwBYWVnh+vXr0NfXx7x587BgwQIUFhZi6NChNR5T9aRQ%0A9e81MzPDnDlzoKenhwcPHqDNf7tpnZ2doaWlBS0tLYhEIgBAWloa2rat6LLq06cPAGDZsmXYvHkz%0Atm7dCo7janz5vAtrCwsk3runuC7OeQ5DfX3U+2+e/3XMxWvX0MTBAZZmZqinq4uvevTA7xcvory8%0AHPVEuti+fIXicW6TJqKhdc1uyPchausvuJxwAQBQXFQEh8aNFfc9f54NfQNDiHR1qz3Gsn593Pvn%0ATo3jHqWnIevpE2xZvw4A8CI3B/LyckilEnw/d/4HyW9tYYHbKf9/8hTn5sBQXx+6r7wObzrmyLmz%0AcLZ3gPN/W9c5joOWZsX7RCqTIXTDejzIzEDksuWwtbT8IM/hVX1aNkFz24oWXB1tLTzLe6m4z1BX%0AB8USKWRyeY3HGdUTwbdbe2QXFGLbH5dRJv+w3Vb/jt6FW1criuuSkmLYNnRQ3JeXk4N6+vrQqfI6%0AAICphQXSU+699rjcbDGG+/lDz6Diy/3EgVhYWFX0CMhkMkStD8fTjAzMXr4aZlVauN/Fvp3b8dd/%0AKsbslRQXo2Gj/59clvv8OfQMDGq8/80tLXE/6e5rjzMxM0fHrt0ULZLd+vbD/t1R7yWrsk7EReOf%0Aa1cBAJKSElj9d+gIABTk5kBXTx/CV16Xj1V9QyPcqTJuOPtlAQxEIuhWmUT0JneznuJpfh7W/3EK%0AAJBTVIjycg7SsjIEfzX4g2V+lZWBIf6p8hyeF76EgY4Iutr/+zkAwPF/bsPJwhJOFv89/3ActHhS%0A8JOPw3stGHv16oXNmzfDx8cHDRs2hEwmw/Lly9GpUycYGBjgxx9/xMOHD7Fv3z5Fcfemlo9XbxeL%0Axbhz5w42btwIiUSCHj16wM3NDUKhEGKxGA0aNEBSUhIa/7dQqfzl+/LlS/z00084e/YsAOCbb76p%0A9d9u3LgxEhMT0aVLFxw+fBj5+flwdHSEv78/2rVrh9TUVFy9evW9/H8BgGvbdli1bSsePn4Me1tb%0AxB49il6dOyt9zMmECzj9nz+xYOo0yMrKcOLCBbi2bQuBQICpixZi3YIFaNHEGScTLkBLSxPObyjQ%0A35VfwAT4BUwAAOS9yMVkv1F4nPEItnYNcfTgb3Dt1q3GY9p17IQtG36qcVzzlq2w68BhxXG7t21B%0AQX7+B50l7dq6NVZH7sTDp09gb22DuJMn0bNDB6WPuf/oEU5duoTVM2dBVlaGvceOYWC37gCAWatX%0AQl5ejsilYdUK0A/t9O0UnL5dUeDq6Qjx3VfdYKZfDzmFxejoZI+7j8U1HqMr1EZA7864kZaJM3fu%0A10nOIT6+GOLjC6BiIsiSwKkQP3kMSxtbXDh5FK07dK7xmOat22H/zm2vPe78iWMoLSmG9/jJKMh7%0AgYunTsA/cDYAYMvKZeDKyzErbFWNIvRdeI71h+dYfwBA/osXmDXBH08zM2HdoAF+P3IY7V1rTuhz%0A+bwDdm3++bXHdereA5fO/YE+AwdDWyjE1YsJaOxcc5LSh9Tfwwf9PXwAAIX5eQifG4jsrCewsLLB%0ApdMn0eJz/nRldnRwxPo/TiEjNxd2pqY4ePM6ujkpNyyklW0DHJw8XXF9a8I55JeU1Pks6Y72Dlh/%0A/gwyXuTCzsQUv926iW6NnZR+/IOc5zh7PxlLBw9DWbkc+/++ji9fM1aTkDd5rwWjvr4+li9fjpCQ%0AEHAch6KiIvTq1Quurq6YMWMGbt68CaFQCHt7e4jFNb+samNhYYHs7Gx4e3tDQ0MD/v7+0NLSQkBA%0AACZMmABbW1sYGtZcokFfXx/t2rWDl5cXtLS0YGhoqCgwX2f27NkIDQ3Fzz//DJFIhJUrV6Jnz55Y%0AtGgRJBIJSktLMX/++2vlMjM2xuLpgZgRtgyysjLYWVthadBM3ElJxqKffkLs+g1vPAYAZowLwJKN%0AGzB86hQIBEDvzq4YNdQNAoEAy2fNxg/rf4KsrAzmJqZYF7LgjQX6+2RsYorAeQuwNGRexRIctg0w%0AMyQUAJCcdBfrli/Dxp27aj2urpkaGeOHqdMwa9VKyMrK0KC+FZZ8+x3u3L+PHyI2Yd+q8DceAwAT%0APb2wfOsWjJwRCFmZHP1cXTG8b1/cSLqLc3/9BXsbG4wJmaf4974f7YsubdrW2fMrkkix//It+HRt%0AB00NDeQWFiPucsXsc1sTI7h3bIUNJxLQyakhjOvp4rMGVvisgZXi8dv+uIwS6YefYW9obAy/ad/j%0Al5VhkJfJYG5ljbHfzQAAPLyfgt2b1mF++IZajxswYiR2rluNH6dPAcBhkNfXcGjijNS7/yDxryuw%0AtLHFqnn//+PD3fcbfNb28/f2HIxMTDB55hyEL16IMpkMVjY2mDq74rVPvZeEzeEr8a/N22o9rv8Q%0ANxS+LMDcKRNQXl6ORk5N4DtxynvLqCp9I2OMnDgNu9ethLysDKaWVvCeXPHez3hwH3FbNiEwLJxZ%0Avv/FVE8P878agvmH4iCTy2FrbILQQW64+/QJlp+IR+R/x11+zEzq6WHelwMRcuQgZOVy2BqZYMGA%0AQbib9RTLTx1H5Ohvan28f+euCP/jd/jt2o6y8nL0atIUQ1q2rqP0RB0IOGXXvCEqk6Skso7w1nSa%0ANMaD7BesY7wTRwsTlCTe+d8HfsR0W7XA/L1HWcd4J0u9B9ZZa+WH0ruFE24+eso6xjtp09Aah/7i%0A9+fBrX0L5Gx7/XI+fGA2rqIl/XnEdsZJ3p75JH/WEQgjNICBEEIIIYTUigpGQgghhBBSKyoYCSGE%0AEEJIrahgJIQQQgghtaKCkRBCCCGE1IoKRkIIIYQQUisqGAkhhBBCSK2oYCSEEEIIIbWigpEQQggh%0AhNSKCkZCCCGEEFIrKhgJIYQQQkitqGAkhBBCCCG1ooKREEIIIYTUigpGQgghhBBSKyoYCSGEEEJI%0ArahgJIQQQgghtaKCkRBCCCGE1IoKRkIIIYQQUisqGAkhhBBCSK0EHMdxrEMQQgghhJCPF7UwEkII%0AIYSQWlHBSAghhBBCakUFIyGEEEIIqRUVjIQQQgghpFZUMBJCCCGEkFpRwUgIIYQQQmpFBSMhhBBC%0ACKkVFYyEEEIIIaRWVDDyTHp6Os6dO4esrCzQmuuEEEIIqQtUMPLI7t27sXDhQqxZswbHjx/H4sWL%0AWUdS2aZNm6pdX716NaMkhLB3/PhxlJWVsY5BCCH/kxbrAER58fHx2LNnD8aMGYOxY8dixIgRrCMp%0ALTY2FnFxcUhNTcX58+cBAHK5HGVlZZgxYwbjdKp59uwZVq5cidzcXAwYMABNmzZF69atWcdSSXJy%0AMhYtWoSCggIMHToUTZo0Qa9evVjHUsnFixexY8cOSKVSxW1RUVEME6nu9u3b2LRpE7p27QoPDw80%0AbtyYdSSV/fnnnygrKwPHcVi8eDGmT5+OIUOGsI6lFF9fXwgEgtfex7f3UlJSEkpKSqChoYHw8HBM%0AmjQJrq6urGOpRB3OrWqNI7zh5eXFlZeXc76+vhzHcZy3tzfjRMqTSCRcZmYmFxISwmVmZnKZmZnc%0AkydPOIlEwjqaysaPH8/9+eef3OjRo7nU1FRu5MiRrCOpzM/Pj0tPT+dGjx7N5eTkcO7u7qwjqWzQ%0AoEHcxYsXudTUVMUfPpLL5dwff/zBTZs2jfPy8uL279/PSaVS1rGU5uHhwT18+JDz9/fnxGIx9/XX%0AX7OOpLTK901QUBAXHx/PZWVlcSdPnuSCg4NZR1OZl5cXd/v2bW7ixIncjRs3ePU6VFKHc6s6oy5p%0AHhk0aBBGjRqFR48eYfz48ejbty/rSEq7cuUK0tLS0L9/f6SlpSEtLQ2pqam4cuUK62gqKy0thaur%0AKwQCARwdHaGjo8M60luxt7eHQCCAqakp9PT0WMdRmbW1Nbp06QJHR0fFH77hOA4JCQk4ePAgHj9+%0AjAEDBuDFixeYNGkS62hKE4lEMDMzg5aWFiwsLN7YYvcxqnzfPH/+HAMHDkT9+vXRr18/ZGZmso6m%0AMqFQiCZNmkAmk6FNmzbQ0ODf17u6nFvVFXVJ84ivry+6dOmC5ORkODo6omnTpqwjKS0+Pv6N933x%0AxRd1mOTd6ejo4MKFCygvL8fNmzchFApZR1KZkZER9u7di5KSEsTHx8PQ0JB1JJWZmZkhNDQUn332%0AmaJI8fLyYpxKNV9++SXat28PX19ffP7554rb79+/zzCVavT09BAQEAAvLy/s2bMHpqamrCO9ldjY%0AWLi4uODGjRvQ1tZmHUdlAoEAs2fPRvfu3XH06FFePgd1OLeqMwHH0VRbvggODq52XVtbG1ZWVhg1%0AahSMjIwYpfr0ZGVlYcWKFUhOTkbjxo0xa9Ys2NnZsY6lksLCQkRERCiew8SJE2FsbMw6lko2bNhQ%0A47Zp06YxSPL2CgsLoa+vr7guk8l490VfWFiIrKwsODk5ITk5GSYmJrCwsGAdSyXZ2dmIiIhAeno6%0AnJycMGnSJJiYmLCOpZLc3FwkJiaie/fuuHz5Mpo3b8677wV1OLeqM/61WX/CJBIJLC0tMXDgQNja%0A2uLZs2eQSqWYM2cO62hK++KLLxR/WrZsia+++op1JJXp6OjAw8MD8fHx6NixI+9OykDFl0uzZs3w%0Ayy+/QFNTE4WFhawjqWzatGnw9PTE8OHD4e7ujq5du7KOpLIjR46gf//+6NOnD3r37o1BgwaxjqS0%0A7OxspKWlwd/fH1paWkhLS4OmpiYmT57MOprKLCws0KdPH3z55Zdwd3dHvXr1WEdSmlwuh1QqRWho%0AKLp06aLokv72229ZR1OZOpxb1Rl1SfNIbm4uwsPDAQDdunWDv78/vv/+e4waNYpxMuUlJCQoLj9+%0A/Pi1rUQfu6CgIPj5+QGo6NqdNWsWNm/ezDiVambPno25c+cCAHr06IH58+cjMjKScSrVzJs3Dzdv%0A3kRJSQlKS0thZ2eHffv2sY6lkj179mDXrl34+eefMWDAAF69Bn///TciIyORlpaG0NBQcBwHDQ0N%0A3g0xAYDw8HBkZWUhNTUVQqEQv/zyi+Jc+7Hbv38/IiIi8Pz5cwwYMAAcx0FTU7PaEAe+UIdzqzqj%0AgpFHCgsLkZqaisaNGyM1NRXFxcV48eIFiouLWUd7K7a2tnjw4AHrGCorKSlRLEEzZMgQxMbGMk70%0Adtq0aQMA6NChA8rLyxmnUV1SUhLi4+MRGhqKwMBATJ8+nXUklVlaWsLS0hJFRUXo1KkTr35A9e3b%0AF3379sW5c+fQsWNH6Orq4tmzZ6hfvz7raCq7du0a9uzZA19fX7i7uyM6Opp1JKV5enrC09MTcXFx%0A8PDwYB3nnajLuVVdUcHII6GhoZg1axbEYjFEIhHc3d1x9OhRXs2oDAoKUkxQEIvFMDMzY5xIddra%0A2rh48SJat26NxMREXs5GNDQ0RExMDNq0aYNbt27xcpa0iYkJBAIBiouLeTvRwsDAAKdOnYJAIMDe%0AvXuRl5fHOpLKEhMTce3aNQQFBWHp0qVo2bIlJkyYwDqWSuRyOSQSCQQCAeRyOS8/0+3atcPkyZOR%0Anp6OJk2aYM6cObC1tWUdSyXqcG5VZzTphWdu3bqF3bt34+LFi+jfvz9CQ0NZR1JJ1WV0dHR00LJl%0AS2hqajJMpLqHDx9ixYoVSEtLg5OTE2bNmoWGDRuyjqWS3Nxc/Pzzz4rnMGHCBN4VXeHh4TAyMsLz%0A58+RlZWFzMxM3rVIFBYWIiMjA6amptixYwd69eqFTp06sY6lkuHDh+PAgQOK697e3ti7dy/DRKo7%0AduwYNmzYgNzcXFhbW2Ps2LEYOnQo61gq8fT0xNSpU9GuXTtcu3YN27Ztw65du1jHUok6nFvVGRWM%0APCCVShW7vAiFQhQWFmLfvn0QiUSso6ksLy8PCQkJip0hxGIxJk6cyDrWJyknJwcSiURx3cbGhmGa%0At1NUVASRSIRz587BxcUF5ubmrCMpLScnB3/88QdevHgBKysr9OjRg5fLG40YMQLR0dEQCoWQyWQY%0APXo0YmJiWMdSWX5+Ph4+fAg7OzvezZAGgDFjxlQbA/vqdULeFXVJ80Dv3r0xePBgrFq1Cg4ODggI%0ACOBlsQhUzGx1dHREcnIydHR0oKuryzqSyiIiIrB169Zqr0HVyTx8sGjRIpw/fx6WlpbgOE7RJcon%0AWVlZWLZsGVJTU+Hg4ABnZ2fWkZR26dIlLFq0CP3794eZmRnu3LmD9evXIywsjHeTFby9vTFkyBA4%0AOzvjwYMHCAgIYB1JZZXbG5aXlyMoKIhX2xtWsra2xqZNm9C5c2fcuXMHQqFQcV7iy0QkdTi3qjMq%0AGHlgzJgx+Pe//43Hjx/Dw8MDfG4U5jgOP/74I4KDg7F06VJ8/fXXrCOp7OjRo7hw4QIvi91Kt27d%0AwqlTp3g9RigkJAQ+Pj7o0KEDrly5wquZ3hs3bsSePXuqjeH19/fH7NmzsXPnTnbB3sLIkSPRp08f%0AZGRkwM7OjndDGwBgzZo1WL16NX744QdER0fj+++/513BKBAIkJGRgYyMDACAubm5YsMEvhSM6nBu%0AVWdUMPLA+PHjMX78eFy5cgWxsbG4ffs2Vq5cCTc3N161qgCApqYmJBIJSkpKFAPM+aZBgwa8beGt%0AZG9vD4lEwusTs0QiQZ8+fQBUzNjdsWMH40TK4ziuxoQvS0tLRmnezc2bN3HgwAHIZDIAFZPZtm3b%0AxjiVavi8vWGlsLAwFBYWVhtmwrdJhepwblVnVDDySMeOHdGxY0cUFBTg0KFDmD17Ng4ePMg6lkpG%0AjRqFyMhIdO3aFT169OBd9xtQsRtHZRccUPHLfvXq1YxTqebp06fo1asX7O3tAYCXXdJyuRz37t1D%0A06ZNce/ePV59yb+pZZePyxstWrQIAQEBOHHiBJydnSGVSllHUpm+vj7vtzecM2cOrl27BgMDA8Uw%0Ak99++411LJWow7lVndGkF1In1qxZg8DAQJw6dQp9+/YFUHNbNL6oOtO7UseOHRkkeXuPHz+ucRvf%0AluC4e/cuQkJCkJ2dDUtLSyxZsgTNmjVjHUspvXr1qtHlyXEc4uPjcebMGUap3s4333yDHTt2IDg4%0AGGFhYRg9ejR2797NOpZKpFIpHj16BCcnJ6SkpMDe3p53+xiPHDmSd6sEvEodzq3qjFoYSZ04duwY%0ALC0tsWvXLuTk5FS7z8vLi1Gqt+Ps7FxjpjffTmplZWU4fvx4tW7EH3/8kXEq1TRv3hz79+9XXP/r%0Ar78YplHNd99999rb+bidm4aGBlJSUlBSUoIHDx4gPz+fdSSVPXjwACUlJfj7778RHh6OSZMmwdXV%0AlXUslbi4uODBgwdwdHRkHeWtqcO5VZ1RwUjqxKpVq3DhwgVIpVJkZ2ezjvNO1GGm94wZM9CvXz9c%0Av34dlpaWvN0tqKrly5cjLi6OdQyluLu7AwA2bdqEKVOmKG7nY/fb3LlzkZKSAl9fX8ycORMjRoxg%0AHUllixYtwoIFC7B+/XoEBgZi5cqVvCsY9fX14eHhUW0fbL7NMFaHc6s6o4KR1AkXFxe4uLigW7du%0AcHR0RGZmJho2bFjt5MYX6jDTu169epg4cSLS09MRFhbGy+fwKj6NromNjUVcXBxSU1Nx/vx5ABVj%0AMsvKyjBjxgzG6VRz8+ZNjBw5EgBw4MABREVFMU6kOqFQiCZNmkAmk6FNmza8XD3g8uXLuHLlCrS0%0A+Pu1rg7nVnXG33cW4aUnT54gNDQUcrkcAwYMgEAgqNbCwgfqMNNbIBAgOzsbRUVFKC4uVosWRj5N%0AenFzc4Orqys2b96MyZMng+M4aGho8GpW65EjR3DmzBlcvnwZly5dAlAxaSc5ORl+fn6M06lGIBBg%0A9uzZ6N69O44ePQptbW3WkVTm4OCAnJwcXu7lXUkdzq3qjCa9kDrl7e2NqKgojBs3DlFRURgxYkS1%0AbcX44MSJE0hPT4epqSnWr1+Pzz//HGvWrGEdSyVXr17F/fv3YWlpiQULFsDNzQ1z5sxhHUspXl5e%0ANYpDjuOQkpKC69evM0r1dm7evIlbt27Bz88PM2bMwLhx4/DZZ5+xjqWU/Px8JCUlYfPmzYr97DU0%0ANGBnZ8e7oiU3NxeJiYno3r07Ll++jGbNmsHY2Jh1LJV8+eWXePz4MYyNjRWfD751SZ84cQIPHz6E%0AiYkJb8+t6oxaGEmd0tDQgFAohEAggEAg4OUYlf79+ysuf/XVV7yc6X3r1i2MGzcOABRrGfJFeHg4%0AAKCgoICXW+lVtXjxYsUX4vfff4+5c+diz549jFMpx8jICJ06dUKnTp2qbTPJx1YhDQ0NvHz5EocO%0AHQLHcfj77795t2XpyZMnWUd4ZxKJBBMmTADA33OrOqOCkdSp9u3bY8aMGXj27BlCQ0PRqlUr1pGU%0A9rqWrUp8W8Pw3LlzGDt2LDQ1NVlHUVnl8j8zZ85EdHQ04zTvRltbGw0bNgQA2NnZ8XLs3A8//IBz%0A587xeptJdZhskZKSgoULF6KgoABDhw5FkyZN0KtXL9axVLJv3z4MHToUAKhY/AhRwUjqTFJSEjQ0%0ANHDnzh0MHToUhoaG8PX1ZR1LaZUtW+rgxYsX6NatGxo0aKBo7eXbl7yRkREiIyPRqFEjRaHFly3Q%0AKtnY2CA8PBxt2rTBrVu3eLnby99//837bSbVYbLFkiVLEBYWhpCQEHh4eCAgIIB3BaNUKsWwYcOq%0Afab5uHKAuqKCkdSJY8eOYcuWLfDx8cGsWbPw5MkT7Nu3D9bW1oqFvD92lS1bDx8+5P0ahhEREawj%0AvDMTExMkJSUhKSlJcRvfCsawsDBER0fj3LlzcHJy4t0EMEA9tplUl8kW9vb2EAgEMDU1hZ6eHus4%0AKps5cybrCKQWVDCSOhEVFYXdu3dXW0bH3d0dkydP5k3BWEkd1jB83ZZh06ZNY5Dk7YWFhVW7LhaL%0AGSV5e5qammjdujVatGgBjuNw8uRJDB48mHUslajDNpPqsGWpkZER9u7di5KSEsTHx/NyfO+TJ09Y%0ARyC1oIKR1AktLa0aay7q6+vzcgydOqxhaG5uDqCiK+6ff/7h5R7G69atQ3R0NGQyGUpLS+Hg4ID4%0A+HjWsVQybdo0yGQyiMViyOVyWFpa8q5gVIcuQ3WYyLZs2TJERETAxMQEt2/fxrJly1hHUllqaiqA%0AivPS3bt3YWxsjGHDhjFORSpRwUjqxJsmi/CxUFGHNQy9vb2rXQ8ICGCU5O2dOXMG58+fx7Jly/DN%0AN9/ghx9+YB1JZS9evEBMTAzmz5+PBQsW4JtvvmEdSWWamppYtmwZUlNT4eDggODgYNaRlHbs2DEs%0AX74cIpEIK1euhIuLCy+LRaCiF6dql+7q1at5twh81bwcx/Fuprq6o4KR1In79+/XOHlxHKf4Rckn%0A06ZNw6lTp+Dm5oa+ffvCzc2NdSSVpaWlKS5nZ2fzsivIwsICQqEQRUVFsLe3VyznNtQAAA+WSURB%0AVIwp5RORSAQAKCkpgUgk4tXi45VCQkLg4+ODDh064MqVK5g/fz4iIyNZx1JKZGQkDh8+jIKCAixd%0AupSXY3tft2tQeXk5ZDIZ7wpGqVSquJydnY3MzEyGacirqGAkdWLt2rWvvf3Vlq6PWVJSEtauXQsz%0AMzMMGjQIgYGBAICmTZsyTqa60NBQxWWRSMSbRbursrKyQlxcHHR1dbFq1SoUFBSwjqSyL7/8Ehs3%0AbkSzZs3g6enJy60yJRKJYi3Pvn37YseOHYwTKU8oFMLIyAhGRkYoKSlhHeetVN01qOoC6nzaNahS%0A5e5fHMdBJBIp1oolHwcqGEmd6NixI+sI72zRokX49ttvkZ+fj6lTp+K3336DqakpAgICeDfOZteu%0AXYrLT58+hbW1NcM0qouJiUFoaCiys7Ph4OCApKQkXi571KdPH9SvXx8CgQA9evTg5T7Acrkc9+7d%0AQ9OmTXHv3j1etpIC/NqLvCqhUIgGDRpAW1tbsZIDAMyePRv/+te/GCZT3ZkzZxSXy8vLeb1Ukzri%0A39mJEEa0tbXRtWtXABXjhRwcHACAl61CW7duhaGhIQoKCnDgwAF069aNN2PP1q9fj5SUFAwdOhS2%0AtrbgOA47d+5UFPJ8kJycjGfPnmHVqlWYNWsWgIrCKzw8HIcOHWKcTjULFizAvHnzkJ2dDUtLSyxe%0AvJh1JKVlZGQgPDwcHMcpLlcKCgpimEx5e/bswc8//4z8/HzFbi8cx6Fx48aMk6nu8OHD0NTUhFQq%0AxcqVKzFu3DhqZfyIUMFIiJKqtpwIhULFZT5O3Dl58iR2796NgIAAHD16FH5+fqwjKe38+fPYt2+f%0A4vVo0KAB1qxZA29vb94UjAUFBTh69ChycnIUM7sFAgHvZtzL5XI0b94c+/fvR2FhIUQiEa9aSb/7%0A7rvXXuaTUaNGYdSoUYiIiFB0SQNQbNXIJ1FRUdiyZQuCgoJw9uxZ+Pv7U8H4EeHPJ5sQxion7nAc%0AV+0yHyfuaGho4Pnz54rldUpLSxknUl69evVqdHtqa2vzaqHi9u3bo3379rhz5w5atGjBOs5bSU5O%0AxtSpUxEXFwcjIyNcunQJy5cvR0REBJycnFjHU4q7u7vicmFhIQDg1KlTvNshBYCiWMzIyMCePXtw%0A+PBh/Pnnn4xTqaZyEpienh6EQiHKysoYJyJVUcFIiJKqTtypOlmHTxN3KnXq1Am+vr5YuXIlli1b%0Ahh49erCOpDSRSISMjAzY2dkpbsvIyODl2Lm8vDyMHz++WmtQVFQUw0TKW7p0KcLDw2FkZASgYsKL%0AqakplixZgp07d7INp6LAwED07NkTN27cQHl5OX7//Xds3LiRdSyVnDt3Drt378b169cxYcIEHDx4%0AkHUkldnZ2cHLywvBwcHYsGEDLycUqjMqGAlRkjpM3KkUGBiomOXdqlUraGtrM06kvJkzZ2LKlClw%0AdXWFnZ0dnjx5goSEBKxYsYJ1NJWFhYVh3rx5sLKyYh1FZeXl5WjVqlW129q1a8fL5Y3EYjHc3NwQ%0AFxeHXbt2YezYsawjKW379u347bff0LRpU/j7+6O8vJy36xeGhYWhqKgIenp6aNWqlaIHhHwcqGAk%0A5BN08eJF7Ny5k5ctW02aNMGvv/6K06dPQywWo0WLFpg6dSovF1y2trZGly5dWMd4K28au8vHbkSZ%0ATIaTJ0/CyckJubm5KCoqYh1Jadu3b8egQYMwfPhwNG3aFNu3b2cd6a3dvXsXMTEx1c5Lr24BStgR%0AcHxdS4AQ8tYGDx5co2XL0dGRYaJP09y5cyEUCvHZZ58putS9vLwYp1LO5s2bkZeXhylTpsDAwABF%0ARUXYsGEDhEKhovWaL37//XccOXIEwcHBiImJgYuLC2/GMUqlUpw4cQKxsbEoLS1FSUkJfv31VxgY%0AGLCOpjI3NzeMHj262nmpW7duDBORqqiFkZBPEJ9bttRJgwYNAADPnz9nnER1EyZMwJYtW+Du7o7S%0A0lIYGRlh2LBhvJzV+ujRIyxcuBCmpqaYPn066zgqEQqFGDJkCIYMGYL09HTExsbCzc0NLVu2xE8/%0A/cQ6nkrMzc0xcuRI1jHIG1ALIyGfID63bKmbs2fPIiUlBY0aNULfvn1Zx1HamjVrEBgYiFOnTvEq%0A9+tER0fj8OHDsLCwwIgRI9C9e3feTaJKSkpCs2bNAFR0sZ89exb9+vVjnEo1oaGhaNCgAZo3b674%0A///iiy8YpyKVqIWRkE8Qn1u21Mnq1avx8OFDtGvXDgcPHsS1a9d4s03jsWPHYGlpiV27diEnJ6fa%0AfXz78eHj4wMfHx+kpKQgIiICCxcuxIgRI+Dn56eYBf6xW7t2LfLy8jB8+HAMHjyYd8UiUFHopqWl%0AVdvrngrGjwe1MBLyCZFKpW+8r+pi5KRueHt7Y+/evQAqdufw9PREbGws41TKuXXrFi5cuID9+/dj%0A+PDh1e6bNm0ao1Rvp6CgAPHx8Th06BAMDAzg6ekJuVyOnTt3Kl4fPsjOzsahQ4dw6tQpODk5YcmS%0AJawjETVCLYyEfEIGDBhQo6uN4zgIBAKcPn2aUapPV1lZmWLP3MrXgS9cXFzg4uKCTp06wcbGBmZm%0AZtDR0WEd6614eHhg6NChCA8Ph42NjeL2u3fvMkylurKyMkilUt7tw1xbK2JCQkIdJiG1oRZGQghh%0AZPv27Thx4gRat26NW7duYcCAAbxZA1AmkyEsLAznzp2DhYUFxGIxevbsieDgYF6t6wmgRrEuFoth%0AaWnJMJHq/Pz8IJVK4eHhgYEDB/Jyj/uCggIYGhqyjkHegApGQj4hGzZseON9fOtGVBfJycl48OAB%0AHB0d4ezszDqO0tauXQttbW3F/t1yuRwbN26EVCrFzJkzGadTzbp16xAdHQ2ZTIbS0lI4ODgo9vjm%0Ai3v37qFp06bIy8uDsbEx6zhvxcfHB9HR0axjkDfgT5s1IeSdmZubK/4cOXKk2nVSd2QyGcLDwyGR%0ASODs7AwdHR0cPnyYV4teX758WVEsAoCmpia+++47XLlyhWGqt3PmzBmcP38eQ4YMwdGjR1G/fn3W%0AkVSWn5+PwYMHw8fHB+vWrePNWNiqjIyMEBkZifPnzyMhIYG6oz8yNIaRkE9I1X2v4+PjebkPtjoI%0ACwuDlpaWohu0bdu2uHjxIpYvX46QkBDG6ZTzpm5nLS3+fa2Ym5tDKBSiqKgI9vb2vNzecN26ddi9%0Aeze+/fZbTJo0CT4+Prxb09DExARJSUlISkpS3EazpD8e/PtkE0LeCz5NsFA3d+7cQUxMjOK6sbEx%0A5s+fz6sveB0dHTx69AgNGzZU3Pbo0SOIRCKGqd6OtbU14uLioKuri1WrVqGgoIB1JJVpaGjA2NgY%0AAoEAOjo60NPTYx1JZa9uAygWixklIa9DBSMhhNSx180mFggE0NXVZZDm7cyYMQOTJ0+Gh4cH7Ozs%0AkJmZidjYWPzrX/9iHU0lSUlJMDU1xfHjx9GuXTsYGBhg9erVrGOprGHDhli9ejXy8vLwyy+/VJvt%0AzRfqMJZUndEYRkI+IV5eXvD29oa3tzfu3LmjuExd03XL1NQUiYmJ1W5LTEzkVcHYrFkzREVFgeM4%0AXLx4ERKJBNu3b0eLFi1YR1PasWPHMG/ePNjZ2cHHxwcGBgbYt28f0tPTWUdT2cKFC2FjY4PPP/8c%0Aurq6WLx4MetIKlOHsaTqjFoYCfmEvKkwpO7pujV37lxMmTIF1tbWsLOzw5MnT/D48WOsXbuWdTSV%0AmJmZwd/fH2fPnsX9+/eRmJjIqy/5qKgo7N69u9oSNO7u7pg8eTLvtjucNGkStm/fzjrGO7GwsOD9%0AWFJ1RgUjIZ+QBw8eQCAQgOM4xMfHY/DgwbxbMFodWFlZIS4uDteuXYNYLEb//v3Rpk0bXr4Or25v%0A+Ndff2Hu3LmsYylFS0urxnqF+vr60NTUZJTo7RkaGuLUqVNo1KiRYtHuRo0aMU6lmsrPBZ/Hkqoz%0AKhgJ+YTMmDFDcfnmzZsICgpimObTJZfLIZfLERkZifDwcAAV2zaOHz8eUVFRjNOp5urVq4rt88aM%0AGQNPT0/GiZT3pgK9vLy8jpO8m8LCQmRkZCAyMlJxm0Ag4NV7KSYmBqGhocjOzoaDgwOSkpIUnw3y%0AcaCCkZBPFB9bs9TF/v37ERERgefPn+Orr74Cx3HQ0NBA+/btWUdTGZ+3N7x//361H1FAxa4vqamp%0AjBKpbvfu3di+fTs0NTUxffp0dO/enXUkla1fvx4pKSkYOnQobG1twXEcdu7cifz8/GprfRK2aKcX%0AQj5Rfn5+vGqBUEdxcXHw8PBgHeOd7NixA8ePH+fl9oa1LTLesWPHOkzy9ry9vREVFYXCwkLMnj0b%0AW7duZR1JZSNHjsS+ffuq/diQyWTw9vbG/v37GSYjVVELIyGfkKCgIMUYxldbV/i4lAjftWzZEjdu%0A3ICGhgbCw8MxadIkuLq6so6llIMHDwKoWGx5yJAhkEgkGDx4MPT19RknUx5fisLaCIVCCIVCmJqa%0A8naSSL169Wq0TGtra/NyLUl1RgUjIZ+QqrOkaSkd9hYtWoQFCxZg/fr1CAwMxMqVK3lTML7abctx%0AHA4cOACRSIRhw4YxSvVp42uHoUgkQkZGBuzs7BS3ZWRk8Gp4w6eACkZCPiHq0KKiToRCIZo0aQKZ%0ATIY2bdooZrfyQdXW6UePHmHOnDno2bMn5s2bxzDVp6eyp4DPvQYzZ87ElClT4OrqqlhmKiEhAStW%0ArGAdjVRBYxgJIYSRMWPGwMTEBG3btoWFhQXi4uJ4t5benj17EBkZieDgYPTq1Yt1nE+OOozDBICX%0AL1/i9OnTEIvFsLGxQc+ePXk1vOFTQAUjIYQwkpubi8TERHTv3h2XL19Gs2bNYGxszDqWUp49e4bg%0A4GAYGRlh0aJFMDIyYh2JEPIBUcFICCGM5OXlISEhAWVlZeA4DmKxGBMnTmQdSynt27eHUChE586d%0Aa4w140tXKCFEeTSGkRBCGJk2bRocHR2RnJwMHR0dXu0lvWnTJtYRCCF1iApGQghhhOM4/PjjjwgO%0ADsbSpUvx9ddfs46kND6NjyOEvDv+TMkjhBA1o6mpCYlEgpKSEggEAsjlctaRCCHktahgJIQQRkaN%0AGoXIyEh07doVPXr0gLW1NetIhBDyWjTphRBCPgIvX77E2LFjaSs0QshHiVoYCSHkI2BgYMA6AiGE%0AvBEVjIQQ8pGgrdAIIR8rmiVNCCF1LCgoqEZxyHEcMjIyGCUihJDa0RhGQgipY+qynRsh5NNBBSMh%0AhBBCCKkVjWEkhBBCCCG1ooKREEIIIYTUigpGQgghhBBSKyoYCSGEEEJIrahgJIQQQgghtfo/XnZH%0Ah/Tqt8cAAAAASUVORK5CYII=%0A">
            <a:extLst>
              <a:ext uri="{FF2B5EF4-FFF2-40B4-BE49-F238E27FC236}">
                <a16:creationId xmlns:a16="http://schemas.microsoft.com/office/drawing/2014/main" id="{9CAD672F-8C03-4093-BD6A-75800E0DAE4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1BC095D4-7494-4096-B4A0-FFC3748A818F}"/>
              </a:ext>
            </a:extLst>
          </p:cNvPr>
          <p:cNvPicPr>
            <a:picLocks noChangeAspect="1"/>
          </p:cNvPicPr>
          <p:nvPr/>
        </p:nvPicPr>
        <p:blipFill>
          <a:blip r:embed="rId2"/>
          <a:stretch>
            <a:fillRect/>
          </a:stretch>
        </p:blipFill>
        <p:spPr>
          <a:xfrm>
            <a:off x="888673" y="641022"/>
            <a:ext cx="6210300" cy="5543550"/>
          </a:xfrm>
          <a:prstGeom prst="rect">
            <a:avLst/>
          </a:prstGeom>
        </p:spPr>
      </p:pic>
    </p:spTree>
    <p:extLst>
      <p:ext uri="{BB962C8B-B14F-4D97-AF65-F5344CB8AC3E}">
        <p14:creationId xmlns:p14="http://schemas.microsoft.com/office/powerpoint/2010/main" val="74591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77309"/>
            <a:ext cx="4727448" cy="1151870"/>
          </a:xfrm>
        </p:spPr>
        <p:txBody>
          <a:bodyPr/>
          <a:lstStyle/>
          <a:p>
            <a:pPr algn="ctr"/>
            <a:r>
              <a:rPr lang="en-US" dirty="0">
                <a:effectLst/>
              </a:rPr>
              <a:t>DATA VISUALIZATION</a:t>
            </a:r>
            <a:br>
              <a:rPr lang="en-US" dirty="0">
                <a:effectLst/>
              </a:rPr>
            </a:br>
            <a:endParaRPr lang="en-US" dirty="0"/>
          </a:p>
        </p:txBody>
      </p:sp>
      <p:sp>
        <p:nvSpPr>
          <p:cNvPr id="4" name="Content Placeholder 3"/>
          <p:cNvSpPr>
            <a:spLocks noGrp="1"/>
          </p:cNvSpPr>
          <p:nvPr>
            <p:ph sz="half" idx="2"/>
          </p:nvPr>
        </p:nvSpPr>
        <p:spPr>
          <a:xfrm>
            <a:off x="1295400" y="1069484"/>
            <a:ext cx="4727448" cy="4874117"/>
          </a:xfrm>
        </p:spPr>
        <p:txBody>
          <a:bodyPr>
            <a:normAutofit lnSpcReduction="10000"/>
          </a:bodyPr>
          <a:lstStyle/>
          <a:p>
            <a:pPr marL="45720" indent="0" algn="just">
              <a:buNone/>
            </a:pPr>
            <a:endParaRPr lang="en-US" dirty="0"/>
          </a:p>
          <a:p>
            <a:pPr marL="45720" indent="0" algn="just">
              <a:buNone/>
            </a:pPr>
            <a:r>
              <a:rPr lang="en-US" dirty="0"/>
              <a:t>Visualization is an important aspect of Data Science without which its pretty difficult to arrive at an outcome easily. Even though the result is determined in tables there is a pain point in looking at each values and coming to a conclusion. Charts/Graphs are much helpful to accomplish those tasks with ease even to a non-technical person. Executives and managers love to look at a report with visualization so that they can easily come up with complex decisions. Below is a pair plot which pairs fields of interest and plots them. The variables for the Pair plot are selected from the heatmap which have an impact on the outcome</a:t>
            </a:r>
          </a:p>
        </p:txBody>
      </p:sp>
      <p:sp>
        <p:nvSpPr>
          <p:cNvPr id="5" name="Text Placeholder 4"/>
          <p:cNvSpPr>
            <a:spLocks noGrp="1"/>
          </p:cNvSpPr>
          <p:nvPr>
            <p:ph type="body" sz="quarter" idx="3"/>
          </p:nvPr>
        </p:nvSpPr>
        <p:spPr>
          <a:xfrm>
            <a:off x="6169152" y="428134"/>
            <a:ext cx="4727448" cy="641350"/>
          </a:xfrm>
        </p:spPr>
        <p:txBody>
          <a:bodyPr>
            <a:normAutofit/>
          </a:bodyPr>
          <a:lstStyle/>
          <a:p>
            <a:r>
              <a:rPr lang="en-US" dirty="0"/>
              <a:t>Key takeaways from the Pair plot</a:t>
            </a:r>
          </a:p>
        </p:txBody>
      </p:sp>
      <p:sp>
        <p:nvSpPr>
          <p:cNvPr id="6" name="Content Placeholder 5"/>
          <p:cNvSpPr>
            <a:spLocks noGrp="1"/>
          </p:cNvSpPr>
          <p:nvPr>
            <p:ph sz="quarter" idx="4"/>
          </p:nvPr>
        </p:nvSpPr>
        <p:spPr>
          <a:xfrm>
            <a:off x="6169152" y="1159497"/>
            <a:ext cx="4727448" cy="4784104"/>
          </a:xfrm>
        </p:spPr>
        <p:txBody>
          <a:bodyPr>
            <a:normAutofit lnSpcReduction="10000"/>
          </a:bodyPr>
          <a:lstStyle/>
          <a:p>
            <a:r>
              <a:rPr lang="en-US" dirty="0"/>
              <a:t>Older people are more likely to Buy Car Insurance. </a:t>
            </a:r>
          </a:p>
          <a:p>
            <a:r>
              <a:rPr lang="en-US" dirty="0"/>
              <a:t>People having prior Car Insurance and Home Insurance are less likely to purchase. </a:t>
            </a:r>
          </a:p>
          <a:p>
            <a:r>
              <a:rPr lang="en-US" dirty="0"/>
              <a:t>People give a positive sign if the days passed (time before they were contacted) increases. </a:t>
            </a:r>
          </a:p>
          <a:p>
            <a:r>
              <a:rPr lang="en-US" dirty="0"/>
              <a:t>When you contact persons frequently their buying tendency increases after 20+ contacts. </a:t>
            </a:r>
          </a:p>
          <a:p>
            <a:r>
              <a:rPr lang="en-US" dirty="0" err="1"/>
              <a:t>No.of</a:t>
            </a:r>
            <a:r>
              <a:rPr lang="en-US" dirty="0"/>
              <a:t> contacts and </a:t>
            </a:r>
            <a:r>
              <a:rPr lang="en-US" dirty="0" err="1"/>
              <a:t>PrevAttempts</a:t>
            </a:r>
            <a:r>
              <a:rPr lang="en-US" dirty="0"/>
              <a:t> work the same , more the better </a:t>
            </a:r>
            <a:r>
              <a:rPr lang="en-US" dirty="0" err="1"/>
              <a:t>i.e</a:t>
            </a:r>
            <a:r>
              <a:rPr lang="en-US" dirty="0"/>
              <a:t> increases Car Insurance purchase.</a:t>
            </a:r>
          </a:p>
        </p:txBody>
      </p:sp>
    </p:spTree>
    <p:extLst>
      <p:ext uri="{BB962C8B-B14F-4D97-AF65-F5344CB8AC3E}">
        <p14:creationId xmlns:p14="http://schemas.microsoft.com/office/powerpoint/2010/main" val="11467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69682"/>
            <a:ext cx="9601200" cy="603316"/>
          </a:xfrm>
        </p:spPr>
        <p:txBody>
          <a:bodyPr>
            <a:normAutofit/>
          </a:bodyPr>
          <a:lstStyle/>
          <a:p>
            <a:pPr algn="ctr"/>
            <a:r>
              <a:rPr lang="en-US" dirty="0">
                <a:effectLst/>
              </a:rPr>
              <a:t>LOOKS INTERESTING</a:t>
            </a:r>
            <a:endParaRPr lang="en-US" dirty="0"/>
          </a:p>
        </p:txBody>
      </p:sp>
      <p:sp>
        <p:nvSpPr>
          <p:cNvPr id="3" name="Content Placeholder 2">
            <a:extLst>
              <a:ext uri="{FF2B5EF4-FFF2-40B4-BE49-F238E27FC236}">
                <a16:creationId xmlns:a16="http://schemas.microsoft.com/office/drawing/2014/main" id="{78F46A51-A36E-4A39-B630-4E8AEABBA65D}"/>
              </a:ext>
            </a:extLst>
          </p:cNvPr>
          <p:cNvSpPr>
            <a:spLocks noGrp="1"/>
          </p:cNvSpPr>
          <p:nvPr>
            <p:ph idx="1"/>
          </p:nvPr>
        </p:nvSpPr>
        <p:spPr>
          <a:xfrm>
            <a:off x="7268067" y="1244327"/>
            <a:ext cx="2582943" cy="4703975"/>
          </a:xfrm>
        </p:spPr>
        <p:txBody>
          <a:bodyPr/>
          <a:lstStyle/>
          <a:p>
            <a:pPr marL="45720" indent="0" algn="just">
              <a:buNone/>
            </a:pPr>
            <a:endParaRPr lang="en-US" dirty="0"/>
          </a:p>
          <a:p>
            <a:pPr marL="45720" indent="0" algn="just">
              <a:buNone/>
            </a:pPr>
            <a:r>
              <a:rPr lang="en-US" dirty="0"/>
              <a:t>Violin plot has bulges near value 1 in y axis shows that Mar, Sep, Oct and Dec are the desired months for people buying Car Insurance. The Count plot below has more missing previous campaign outcome where majority said “No” to car insurance.</a:t>
            </a:r>
          </a:p>
        </p:txBody>
      </p:sp>
      <p:pic>
        <p:nvPicPr>
          <p:cNvPr id="5" name="Picture 4">
            <a:extLst>
              <a:ext uri="{FF2B5EF4-FFF2-40B4-BE49-F238E27FC236}">
                <a16:creationId xmlns:a16="http://schemas.microsoft.com/office/drawing/2014/main" id="{F476F644-114E-4C33-845A-F8B941D8C9EE}"/>
              </a:ext>
            </a:extLst>
          </p:cNvPr>
          <p:cNvPicPr>
            <a:picLocks noChangeAspect="1"/>
          </p:cNvPicPr>
          <p:nvPr/>
        </p:nvPicPr>
        <p:blipFill>
          <a:blip r:embed="rId2"/>
          <a:stretch>
            <a:fillRect/>
          </a:stretch>
        </p:blipFill>
        <p:spPr>
          <a:xfrm>
            <a:off x="1371847" y="1244328"/>
            <a:ext cx="5971635" cy="4703975"/>
          </a:xfrm>
          <a:prstGeom prst="rect">
            <a:avLst/>
          </a:prstGeom>
        </p:spPr>
      </p:pic>
    </p:spTree>
    <p:extLst>
      <p:ext uri="{BB962C8B-B14F-4D97-AF65-F5344CB8AC3E}">
        <p14:creationId xmlns:p14="http://schemas.microsoft.com/office/powerpoint/2010/main" val="5799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142</TotalTime>
  <Words>1416</Words>
  <Application>Microsoft Office PowerPoint</Application>
  <PresentationFormat>Widescreen</PresentationFormat>
  <Paragraphs>87</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Cambria</vt:lpstr>
      <vt:lpstr>Red Line Business 16x9</vt:lpstr>
      <vt:lpstr>CAR INSURANCE COLD CALLS</vt:lpstr>
      <vt:lpstr>ABOUT THE DATSET</vt:lpstr>
      <vt:lpstr>DATA WRANGLING / DATA MUNGING </vt:lpstr>
      <vt:lpstr>EXPLORATORY DATA ANALYSIS </vt:lpstr>
      <vt:lpstr>OUTLIER ANALYSIS </vt:lpstr>
      <vt:lpstr>HANDLING MISSING VALUES</vt:lpstr>
      <vt:lpstr>CORRELATION </vt:lpstr>
      <vt:lpstr>DATA VISUALIZATION </vt:lpstr>
      <vt:lpstr>LOOKS INTERESTING</vt:lpstr>
      <vt:lpstr>ROC CURVES</vt:lpstr>
      <vt:lpstr>FEATURE ENGINEERING/ FEATURE EXTRACTION </vt:lpstr>
      <vt:lpstr>PREDICTIVE MODEL BUILDING AND VALIDATION</vt:lpstr>
      <vt:lpstr>MODEL VALIDATION</vt:lpstr>
      <vt:lpstr>FEATURE IMPORTANCES</vt:lpstr>
      <vt:lpstr>PowerPoint Presentation</vt:lpstr>
      <vt:lpstr>CUMULATIVE LIFT AND GAIN CHARTS</vt:lpstr>
      <vt:lpstr>CONNECTING THE DOTS</vt:lpstr>
      <vt:lpstr>POSSIBLE SOLUTIONS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INSURANCE COLD CALLS</dc:title>
  <dc:creator>Manikandan Bhaskaran</dc:creator>
  <cp:lastModifiedBy>Manikandan Bhaskaran</cp:lastModifiedBy>
  <cp:revision>29</cp:revision>
  <dcterms:created xsi:type="dcterms:W3CDTF">2017-11-25T21:16:24Z</dcterms:created>
  <dcterms:modified xsi:type="dcterms:W3CDTF">2017-12-03T22:09:33Z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